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04" r:id="rId3"/>
    <p:sldId id="285" r:id="rId4"/>
    <p:sldId id="290" r:id="rId5"/>
    <p:sldId id="291" r:id="rId6"/>
    <p:sldId id="298" r:id="rId7"/>
    <p:sldId id="299" r:id="rId8"/>
    <p:sldId id="294" r:id="rId9"/>
    <p:sldId id="305" r:id="rId10"/>
    <p:sldId id="287" r:id="rId11"/>
    <p:sldId id="300" r:id="rId12"/>
    <p:sldId id="302" r:id="rId13"/>
    <p:sldId id="301"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1" clrIdx="0">
    <p:extLst>
      <p:ext uri="{19B8F6BF-5375-455C-9EA6-DF929625EA0E}">
        <p15:presenceInfo xmlns:p15="http://schemas.microsoft.com/office/powerpoint/2012/main" userId="17b865f824399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D57B"/>
    <a:srgbClr val="95DA75"/>
    <a:srgbClr val="FDEC51"/>
    <a:srgbClr val="77C88D"/>
    <a:srgbClr val="52B29E"/>
    <a:srgbClr val="6C4D85"/>
    <a:srgbClr val="693476"/>
    <a:srgbClr val="5790A5"/>
    <a:srgbClr val="5D88A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1693" autoAdjust="0"/>
  </p:normalViewPr>
  <p:slideViewPr>
    <p:cSldViewPr snapToGrid="0">
      <p:cViewPr varScale="1">
        <p:scale>
          <a:sx n="60" d="100"/>
          <a:sy n="60" d="100"/>
        </p:scale>
        <p:origin x="102" y="7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EAE1A-4C29-4C26-8838-867814FCF455}"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980CD-5903-46DF-8B62-639E39FB70CA}" type="slidenum">
              <a:rPr lang="en-US" smtClean="0"/>
              <a:t>‹#›</a:t>
            </a:fld>
            <a:endParaRPr lang="en-US"/>
          </a:p>
        </p:txBody>
      </p:sp>
    </p:spTree>
    <p:extLst>
      <p:ext uri="{BB962C8B-B14F-4D97-AF65-F5344CB8AC3E}">
        <p14:creationId xmlns:p14="http://schemas.microsoft.com/office/powerpoint/2010/main" val="205101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Figure 1: </a:t>
            </a:r>
            <a:r>
              <a:rPr lang="en-US" dirty="0">
                <a:effectLst/>
              </a:rPr>
              <a:t>Map of South-Central Texas, where 10 USGS gaged Streams were sampled in the Spring of 2017. An annual precipitation overlay indicates that the sample sites span a gradient from 61 cm/</a:t>
            </a:r>
            <a:r>
              <a:rPr lang="en-US" dirty="0" err="1">
                <a:effectLst/>
              </a:rPr>
              <a:t>yr</a:t>
            </a:r>
            <a:r>
              <a:rPr lang="en-US" dirty="0">
                <a:effectLst/>
              </a:rPr>
              <a:t> in the Southwest to 134 cm/</a:t>
            </a:r>
            <a:r>
              <a:rPr lang="en-US" dirty="0" err="1">
                <a:effectLst/>
              </a:rPr>
              <a:t>yr</a:t>
            </a:r>
            <a:r>
              <a:rPr lang="en-US" dirty="0">
                <a:effectLst/>
              </a:rPr>
              <a:t> in the Northeast.</a:t>
            </a:r>
            <a:endParaRPr lang="en-US" dirty="0"/>
          </a:p>
        </p:txBody>
      </p:sp>
      <p:sp>
        <p:nvSpPr>
          <p:cNvPr id="4" name="Slide Number Placeholder 3"/>
          <p:cNvSpPr>
            <a:spLocks noGrp="1"/>
          </p:cNvSpPr>
          <p:nvPr>
            <p:ph type="sldNum" sz="quarter" idx="5"/>
          </p:nvPr>
        </p:nvSpPr>
        <p:spPr/>
        <p:txBody>
          <a:bodyPr/>
          <a:lstStyle/>
          <a:p>
            <a:fld id="{1380C976-69FE-480F-A5DE-21BB1A64F930}" type="slidenum">
              <a:rPr lang="en-US" smtClean="0"/>
              <a:t>2</a:t>
            </a:fld>
            <a:endParaRPr lang="en-US"/>
          </a:p>
        </p:txBody>
      </p:sp>
    </p:spTree>
    <p:extLst>
      <p:ext uri="{BB962C8B-B14F-4D97-AF65-F5344CB8AC3E}">
        <p14:creationId xmlns:p14="http://schemas.microsoft.com/office/powerpoint/2010/main" val="14087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666666"/>
                </a:solidFill>
                <a:effectLst/>
                <a:latin typeface="Arial" panose="020B0604020202020204" pitchFamily="34" charset="0"/>
                <a:cs typeface="Arial" panose="020B0604020202020204" pitchFamily="34" charset="0"/>
              </a:rPr>
              <a:t>Table 6. </a:t>
            </a:r>
            <a:r>
              <a:rPr lang="en-US" sz="1200" b="0" i="0" u="none" strike="noStrike" dirty="0">
                <a:solidFill>
                  <a:srgbClr val="666666"/>
                </a:solidFill>
                <a:effectLst/>
                <a:latin typeface="Arial" panose="020B0604020202020204" pitchFamily="34" charset="0"/>
                <a:cs typeface="Arial" panose="020B0604020202020204" pitchFamily="34" charset="0"/>
              </a:rPr>
              <a:t>Predictor variables and coefficients (formula), degrees of freedom (df) , log-likelihood, Akaike’s Information Criterion with the small-sample bias adjustment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a:t>
            </a:r>
            <a:r>
              <a:rPr lang="en-US" sz="1200" b="0" i="0" u="none" strike="noStrike" dirty="0">
                <a:solidFill>
                  <a:srgbClr val="666666"/>
                </a:solidFill>
                <a:effectLst/>
                <a:latin typeface="Arial" panose="020B0604020202020204" pitchFamily="34" charset="0"/>
                <a:cs typeface="Arial" panose="020B0604020202020204" pitchFamily="34" charset="0"/>
              </a:rPr>
              <a:t>), difference from the best-ranked model’s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dirty="0"/>
              <a:t> </a:t>
            </a:r>
            <a:r>
              <a:rPr lang="en-US" sz="1200" b="0" i="0" u="none" strike="noStrike" dirty="0">
                <a:solidFill>
                  <a:srgbClr val="666666"/>
                </a:solidFill>
                <a:effectLst/>
                <a:latin typeface="Arial" panose="020B0604020202020204" pitchFamily="34" charset="0"/>
                <a:cs typeface="Arial" panose="020B0604020202020204" pitchFamily="34" charset="0"/>
              </a:rPr>
              <a:t>(</a:t>
            </a:r>
            <a:r>
              <a:rPr lang="el-GR" sz="1800" b="0" i="0" u="none" strike="noStrike" dirty="0">
                <a:solidFill>
                  <a:srgbClr val="000000"/>
                </a:solidFill>
                <a:effectLst/>
                <a:latin typeface="Arial" panose="020B0604020202020204" pitchFamily="34" charset="0"/>
              </a:rPr>
              <a:t>Δ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 and Akaike weights (</a:t>
            </a:r>
            <a:r>
              <a:rPr lang="en-US" b="0" i="1" dirty="0"/>
              <a:t>w</a:t>
            </a:r>
            <a:r>
              <a:rPr lang="en-US" b="0" i="0" dirty="0"/>
              <a:t>) for set of nonlinear, multivariate regressions predicting fish Shannon diversity.</a:t>
            </a:r>
            <a:endParaRPr lang="el-GR" sz="1200" b="0" i="0" u="none" strike="noStrike" dirty="0">
              <a:solidFill>
                <a:srgbClr val="666666"/>
              </a:solidFill>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11</a:t>
            </a:fld>
            <a:endParaRPr lang="en-US"/>
          </a:p>
        </p:txBody>
      </p:sp>
    </p:spTree>
    <p:extLst>
      <p:ext uri="{BB962C8B-B14F-4D97-AF65-F5344CB8AC3E}">
        <p14:creationId xmlns:p14="http://schemas.microsoft.com/office/powerpoint/2010/main" val="24082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666666"/>
                </a:solidFill>
                <a:effectLst/>
                <a:latin typeface="Arial" panose="020B0604020202020204" pitchFamily="34" charset="0"/>
                <a:cs typeface="Arial" panose="020B0604020202020204" pitchFamily="34" charset="0"/>
              </a:rPr>
              <a:t>Table 7. </a:t>
            </a:r>
            <a:r>
              <a:rPr lang="en-US" sz="1200" b="0" i="0" u="none" strike="noStrike" dirty="0">
                <a:solidFill>
                  <a:srgbClr val="666666"/>
                </a:solidFill>
                <a:effectLst/>
                <a:latin typeface="Arial" panose="020B0604020202020204" pitchFamily="34" charset="0"/>
                <a:cs typeface="Arial" panose="020B0604020202020204" pitchFamily="34" charset="0"/>
              </a:rPr>
              <a:t>Predictor variables and coefficients (formula), degrees of freedom (df) , log-likelihood, Akaike’s Information Criterion with the small-sample bias adjustment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a:t>
            </a:r>
            <a:r>
              <a:rPr lang="en-US" sz="1200" b="0" i="0" u="none" strike="noStrike" dirty="0">
                <a:solidFill>
                  <a:srgbClr val="666666"/>
                </a:solidFill>
                <a:effectLst/>
                <a:latin typeface="Arial" panose="020B0604020202020204" pitchFamily="34" charset="0"/>
                <a:cs typeface="Arial" panose="020B0604020202020204" pitchFamily="34" charset="0"/>
              </a:rPr>
              <a:t>), difference from the best-ranked model’s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dirty="0"/>
              <a:t> </a:t>
            </a:r>
            <a:r>
              <a:rPr lang="en-US" sz="1200" b="0" i="0" u="none" strike="noStrike" dirty="0">
                <a:solidFill>
                  <a:srgbClr val="666666"/>
                </a:solidFill>
                <a:effectLst/>
                <a:latin typeface="Arial" panose="020B0604020202020204" pitchFamily="34" charset="0"/>
                <a:cs typeface="Arial" panose="020B0604020202020204" pitchFamily="34" charset="0"/>
              </a:rPr>
              <a:t>(</a:t>
            </a:r>
            <a:r>
              <a:rPr lang="el-GR" sz="1800" b="0" i="0" u="none" strike="noStrike" dirty="0">
                <a:solidFill>
                  <a:srgbClr val="000000"/>
                </a:solidFill>
                <a:effectLst/>
                <a:latin typeface="Arial" panose="020B0604020202020204" pitchFamily="34" charset="0"/>
              </a:rPr>
              <a:t>Δ </a:t>
            </a:r>
            <a:r>
              <a:rPr lang="en-US" sz="1800" b="0" i="0" u="none" strike="noStrike" dirty="0" err="1">
                <a:solidFill>
                  <a:srgbClr val="000000"/>
                </a:solidFill>
                <a:effectLst/>
                <a:latin typeface="Arial" panose="020B0604020202020204" pitchFamily="34" charset="0"/>
              </a:rPr>
              <a:t>AIC</a:t>
            </a:r>
            <a:r>
              <a:rPr lang="en-US" sz="1800" b="0" i="0" u="none" strike="noStrike" baseline="-25000" dirty="0" err="1">
                <a:solidFill>
                  <a:srgbClr val="000000"/>
                </a:solidFill>
                <a:effectLst/>
                <a:latin typeface="Arial" panose="020B0604020202020204" pitchFamily="34" charset="0"/>
              </a:rPr>
              <a:t>c</a:t>
            </a:r>
            <a:r>
              <a:rPr lang="en-US" b="0" dirty="0"/>
              <a:t> ), and Akaike weights (</a:t>
            </a:r>
            <a:r>
              <a:rPr lang="en-US" b="0" i="1" dirty="0"/>
              <a:t>w</a:t>
            </a:r>
            <a:r>
              <a:rPr lang="en-US" b="0" i="0" dirty="0"/>
              <a:t>) for set of nonlinear, multivariate regressions predicting invertebrate Shannon diversity.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12</a:t>
            </a:fld>
            <a:endParaRPr lang="en-US"/>
          </a:p>
        </p:txBody>
      </p:sp>
    </p:spTree>
    <p:extLst>
      <p:ext uri="{BB962C8B-B14F-4D97-AF65-F5344CB8AC3E}">
        <p14:creationId xmlns:p14="http://schemas.microsoft.com/office/powerpoint/2010/main" val="413713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8: </a:t>
            </a:r>
            <a:r>
              <a:rPr lang="en-US" sz="1200" dirty="0">
                <a:latin typeface="Arial" panose="020B0604020202020204" pitchFamily="34" charset="0"/>
                <a:cs typeface="Arial" panose="020B0604020202020204" pitchFamily="34" charset="0"/>
              </a:rPr>
              <a:t>Radial coordinates and summary statistics for fitted vectors of species and environmental predictors within the fish RDA ordination.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13</a:t>
            </a:fld>
            <a:endParaRPr lang="en-US"/>
          </a:p>
        </p:txBody>
      </p:sp>
    </p:spTree>
    <p:extLst>
      <p:ext uri="{BB962C8B-B14F-4D97-AF65-F5344CB8AC3E}">
        <p14:creationId xmlns:p14="http://schemas.microsoft.com/office/powerpoint/2010/main" val="3357071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Table 9. </a:t>
            </a:r>
            <a:r>
              <a:rPr lang="en-US" sz="1200" dirty="0">
                <a:latin typeface="Arial" panose="020B0604020202020204" pitchFamily="34" charset="0"/>
                <a:cs typeface="Arial" panose="020B0604020202020204" pitchFamily="34" charset="0"/>
              </a:rPr>
              <a:t>Radial coordinates and summary statistics for fitted vectors of species and environmental predictors within the invertebrate RDA ordination.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14</a:t>
            </a:fld>
            <a:endParaRPr lang="en-US"/>
          </a:p>
        </p:txBody>
      </p:sp>
    </p:spTree>
    <p:extLst>
      <p:ext uri="{BB962C8B-B14F-4D97-AF65-F5344CB8AC3E}">
        <p14:creationId xmlns:p14="http://schemas.microsoft.com/office/powerpoint/2010/main" val="415270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Principal Component Analysis of environmental predictors at 10 sites spanning a precipitation gradient along the Texas Coastal Prairie. Circles representing sample sites are colored based on their annual precipitation. Axes labels include the percentage of variance explained by PC1 (horizontal axis) and PC2 (vertical axis).</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3</a:t>
            </a:fld>
            <a:endParaRPr lang="en-US"/>
          </a:p>
        </p:txBody>
      </p:sp>
    </p:spTree>
    <p:extLst>
      <p:ext uri="{BB962C8B-B14F-4D97-AF65-F5344CB8AC3E}">
        <p14:creationId xmlns:p14="http://schemas.microsoft.com/office/powerpoint/2010/main" val="48392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Fish diversity plotted against (</a:t>
            </a:r>
            <a:r>
              <a:rPr lang="en-US" sz="1200" b="1" dirty="0">
                <a:latin typeface="Arial" panose="020B0604020202020204" pitchFamily="34" charset="0"/>
                <a:cs typeface="Arial" panose="020B0604020202020204" pitchFamily="34" charset="0"/>
              </a:rPr>
              <a:t>a</a:t>
            </a:r>
            <a:r>
              <a:rPr lang="en-US" sz="1200" dirty="0">
                <a:latin typeface="Arial" panose="020B0604020202020204" pitchFamily="34" charset="0"/>
                <a:cs typeface="Arial" panose="020B0604020202020204" pitchFamily="34" charset="0"/>
              </a:rPr>
              <a:t>) annual precipitation (cm/</a:t>
            </a:r>
            <a:r>
              <a:rPr lang="en-US" sz="1200" dirty="0" err="1">
                <a:latin typeface="Arial" panose="020B0604020202020204" pitchFamily="34" charset="0"/>
                <a:cs typeface="Arial" panose="020B0604020202020204" pitchFamily="34" charset="0"/>
              </a:rPr>
              <a:t>yr</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b</a:t>
            </a:r>
            <a:r>
              <a:rPr lang="en-US" sz="1200" dirty="0">
                <a:latin typeface="Arial" panose="020B0604020202020204" pitchFamily="34" charset="0"/>
                <a:cs typeface="Arial" panose="020B0604020202020204" pitchFamily="34" charset="0"/>
              </a:rPr>
              <a:t>) log-transformed conductivity (</a:t>
            </a:r>
            <a:r>
              <a:rPr lang="en-US" sz="1200" b="0" i="0" dirty="0">
                <a:solidFill>
                  <a:srgbClr val="111111"/>
                </a:solidFill>
                <a:effectLst/>
                <a:latin typeface="Arial" panose="020B0604020202020204" pitchFamily="34" charset="0"/>
                <a:cs typeface="Arial" panose="020B0604020202020204" pitchFamily="34" charset="0"/>
              </a:rPr>
              <a:t>µS/cm),</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c</a:t>
            </a:r>
            <a:r>
              <a:rPr lang="en-US" sz="1200" dirty="0">
                <a:latin typeface="Arial" panose="020B0604020202020204" pitchFamily="34" charset="0"/>
                <a:cs typeface="Arial" panose="020B0604020202020204" pitchFamily="34" charset="0"/>
              </a:rPr>
              <a:t>) canopy cover (%), (</a:t>
            </a:r>
            <a:r>
              <a:rPr lang="en-US" sz="1200" b="1" dirty="0">
                <a:latin typeface="Arial" panose="020B0604020202020204" pitchFamily="34" charset="0"/>
                <a:cs typeface="Arial" panose="020B0604020202020204" pitchFamily="34" charset="0"/>
              </a:rPr>
              <a:t>d</a:t>
            </a:r>
            <a:r>
              <a:rPr lang="en-US" sz="1200" dirty="0">
                <a:latin typeface="Arial" panose="020B0604020202020204" pitchFamily="34" charset="0"/>
                <a:cs typeface="Arial" panose="020B0604020202020204" pitchFamily="34" charset="0"/>
              </a:rPr>
              <a:t>) 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(mg/L). (</a:t>
            </a:r>
            <a:r>
              <a:rPr lang="en-US" sz="1200" b="1" dirty="0">
                <a:latin typeface="Arial" panose="020B0604020202020204" pitchFamily="34" charset="0"/>
                <a:cs typeface="Arial" panose="020B0604020202020204" pitchFamily="34" charset="0"/>
              </a:rPr>
              <a:t>E &amp; F</a:t>
            </a:r>
            <a:r>
              <a:rPr lang="en-US" sz="1200" dirty="0">
                <a:latin typeface="Arial" panose="020B0604020202020204" pitchFamily="34" charset="0"/>
                <a:cs typeface="Arial" panose="020B0604020202020204" pitchFamily="34" charset="0"/>
              </a:rPr>
              <a:t>) Fish community ordinations using Hellinger transformation and redundancy analysis. Axes labels display the proportion of the variance explained as a percentage. Colored circles represent sites with color determined by annual precipitation. Arrows depict fitted vectors for (</a:t>
            </a:r>
            <a:r>
              <a:rPr lang="en-US" sz="1200" b="1" dirty="0">
                <a:latin typeface="Arial" panose="020B0604020202020204" pitchFamily="34" charset="0"/>
                <a:cs typeface="Arial" panose="020B0604020202020204" pitchFamily="34" charset="0"/>
              </a:rPr>
              <a:t>e</a:t>
            </a:r>
            <a:r>
              <a:rPr lang="en-US" sz="1200" dirty="0">
                <a:latin typeface="Arial" panose="020B0604020202020204" pitchFamily="34" charset="0"/>
                <a:cs typeface="Arial" panose="020B0604020202020204" pitchFamily="34" charset="0"/>
              </a:rPr>
              <a:t>) species and (</a:t>
            </a:r>
            <a:r>
              <a:rPr lang="en-US" sz="1200" b="1" dirty="0">
                <a:latin typeface="Arial" panose="020B0604020202020204" pitchFamily="34" charset="0"/>
                <a:cs typeface="Arial" panose="020B0604020202020204" pitchFamily="34" charset="0"/>
              </a:rPr>
              <a:t>f</a:t>
            </a:r>
            <a:r>
              <a:rPr lang="en-US" sz="1200" dirty="0">
                <a:latin typeface="Arial" panose="020B0604020202020204" pitchFamily="34" charset="0"/>
                <a:cs typeface="Arial" panose="020B0604020202020204" pitchFamily="34" charset="0"/>
              </a:rPr>
              <a:t>) environmental predictors which can be visually interpreted based on their direction. Black arrows indicate statistically significant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correlations. Only significant species vectors were plotted to improve figure clarity.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4</a:t>
            </a:fld>
            <a:endParaRPr lang="en-US"/>
          </a:p>
        </p:txBody>
      </p:sp>
    </p:spTree>
    <p:extLst>
      <p:ext uri="{BB962C8B-B14F-4D97-AF65-F5344CB8AC3E}">
        <p14:creationId xmlns:p14="http://schemas.microsoft.com/office/powerpoint/2010/main" val="224652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Figure 4:</a:t>
            </a:r>
            <a:r>
              <a:rPr lang="en-US" sz="1200" dirty="0"/>
              <a:t> Macroinvertebrate Shannon diversity plotted against (</a:t>
            </a:r>
            <a:r>
              <a:rPr lang="en-US" sz="1200" b="1" dirty="0"/>
              <a:t>A</a:t>
            </a:r>
            <a:r>
              <a:rPr lang="en-US" sz="1200" dirty="0"/>
              <a:t>) annual precipitation (cm/</a:t>
            </a:r>
            <a:r>
              <a:rPr lang="en-US" sz="1200" dirty="0" err="1"/>
              <a:t>yr</a:t>
            </a:r>
            <a:r>
              <a:rPr lang="en-US" sz="1200" dirty="0"/>
              <a:t>) and (</a:t>
            </a:r>
            <a:r>
              <a:rPr lang="en-US" sz="1200" b="1" dirty="0"/>
              <a:t>B</a:t>
            </a:r>
            <a:r>
              <a:rPr lang="en-US" sz="1200" dirty="0"/>
              <a:t>) Low Flow Pulse Percent</a:t>
            </a:r>
            <a:r>
              <a:rPr lang="en-US" sz="1200" b="0" i="0" dirty="0">
                <a:solidFill>
                  <a:srgbClr val="111111"/>
                </a:solidFill>
                <a:effectLst/>
                <a:latin typeface="Roboto"/>
              </a:rPr>
              <a:t>.</a:t>
            </a:r>
            <a:r>
              <a:rPr lang="en-US" sz="1200" dirty="0"/>
              <a:t> (</a:t>
            </a:r>
            <a:r>
              <a:rPr lang="en-US" sz="1200" b="1" dirty="0"/>
              <a:t>C &amp; D</a:t>
            </a:r>
            <a:r>
              <a:rPr lang="en-US" sz="1200" dirty="0"/>
              <a:t>) Fish community ordinations using Hellinger transformation and redundancy analysis. Axes labels contain proportion of the variance explained as a percentage. Dots represent sites with color determined by annual precipitation. Arrows represent fitted vectors for (</a:t>
            </a:r>
            <a:r>
              <a:rPr lang="en-US" sz="1200" b="1" dirty="0"/>
              <a:t>C</a:t>
            </a:r>
            <a:r>
              <a:rPr lang="en-US" sz="1200" dirty="0"/>
              <a:t>) environmental predictors and (</a:t>
            </a:r>
            <a:r>
              <a:rPr lang="en-US" sz="1200" b="1" dirty="0"/>
              <a:t>D</a:t>
            </a:r>
            <a:r>
              <a:rPr lang="en-US" sz="1200" dirty="0"/>
              <a:t>) species which can be visually interpreted based on their direction. Black arrows indicate statistically significant (</a:t>
            </a:r>
            <a:r>
              <a:rPr lang="en-US" sz="1200" i="1" dirty="0"/>
              <a:t>p</a:t>
            </a:r>
            <a:r>
              <a:rPr lang="en-US" sz="1200" dirty="0"/>
              <a:t>-value &lt; 0.05) correlations. Only significant species vectors were plotted to improve figure clarity.</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5</a:t>
            </a:fld>
            <a:endParaRPr lang="en-US"/>
          </a:p>
        </p:txBody>
      </p:sp>
    </p:spTree>
    <p:extLst>
      <p:ext uri="{BB962C8B-B14F-4D97-AF65-F5344CB8AC3E}">
        <p14:creationId xmlns:p14="http://schemas.microsoft.com/office/powerpoint/2010/main" val="1824308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Table 1:</a:t>
            </a:r>
            <a:r>
              <a:rPr lang="en-US" dirty="0">
                <a:effectLst/>
              </a:rPr>
              <a:t> Mean and interquartile range values for environmental gradient features of 10 samples sites spanning the Texas Coastal Prairie. The source data was collected from </a:t>
            </a:r>
            <a:r>
              <a:rPr lang="en-US" sz="1800" dirty="0">
                <a:effectLst/>
                <a:latin typeface="Times New Roman" panose="02020603050405020304" pitchFamily="18" charset="0"/>
                <a:ea typeface="Calibri" panose="020F0502020204030204" pitchFamily="34" charset="0"/>
              </a:rPr>
              <a:t>US Geologic Surveyors Geospatial Attributes of Gages for Evaluating Streamflow, version II dataset </a:t>
            </a:r>
            <a:r>
              <a:rPr lang="en-US" dirty="0">
                <a:effectLst/>
              </a:rPr>
              <a:t>(Falcone 2011).</a:t>
            </a:r>
          </a:p>
        </p:txBody>
      </p:sp>
      <p:sp>
        <p:nvSpPr>
          <p:cNvPr id="4" name="Slide Number Placeholder 3"/>
          <p:cNvSpPr>
            <a:spLocks noGrp="1"/>
          </p:cNvSpPr>
          <p:nvPr>
            <p:ph type="sldNum" sz="quarter" idx="5"/>
          </p:nvPr>
        </p:nvSpPr>
        <p:spPr/>
        <p:txBody>
          <a:bodyPr/>
          <a:lstStyle/>
          <a:p>
            <a:fld id="{1380C976-69FE-480F-A5DE-21BB1A64F930}" type="slidenum">
              <a:rPr lang="en-US" smtClean="0"/>
              <a:t>6</a:t>
            </a:fld>
            <a:endParaRPr lang="en-US"/>
          </a:p>
        </p:txBody>
      </p:sp>
    </p:spTree>
    <p:extLst>
      <p:ext uri="{BB962C8B-B14F-4D97-AF65-F5344CB8AC3E}">
        <p14:creationId xmlns:p14="http://schemas.microsoft.com/office/powerpoint/2010/main" val="279472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 2: </a:t>
            </a:r>
            <a:r>
              <a:rPr lang="en-US" dirty="0"/>
              <a:t>Environmental Predictors for the 10 sample sites. Annual precipitation, Flash Index, and Low Flow Pulse % were calculated using 30-year records provided by USGS stream gauges. </a:t>
            </a:r>
            <a:r>
              <a:rPr lang="en-US" dirty="0" err="1"/>
              <a:t>Rosgen</a:t>
            </a:r>
            <a:r>
              <a:rPr lang="en-US" dirty="0"/>
              <a:t> Index (stream width / stream depth), Canopy %, NH4+, and Conductivity were measured in-situ in during Spring 2017 sampling.</a:t>
            </a:r>
          </a:p>
        </p:txBody>
      </p:sp>
      <p:sp>
        <p:nvSpPr>
          <p:cNvPr id="4" name="Slide Number Placeholder 3"/>
          <p:cNvSpPr>
            <a:spLocks noGrp="1"/>
          </p:cNvSpPr>
          <p:nvPr>
            <p:ph type="sldNum" sz="quarter" idx="5"/>
          </p:nvPr>
        </p:nvSpPr>
        <p:spPr/>
        <p:txBody>
          <a:bodyPr/>
          <a:lstStyle/>
          <a:p>
            <a:fld id="{D5E980CD-5903-46DF-8B62-639E39FB70CA}" type="slidenum">
              <a:rPr lang="en-US" smtClean="0"/>
              <a:t>7</a:t>
            </a:fld>
            <a:endParaRPr lang="en-US"/>
          </a:p>
        </p:txBody>
      </p:sp>
    </p:spTree>
    <p:extLst>
      <p:ext uri="{BB962C8B-B14F-4D97-AF65-F5344CB8AC3E}">
        <p14:creationId xmlns:p14="http://schemas.microsoft.com/office/powerpoint/2010/main" val="84734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3: </a:t>
            </a:r>
            <a:r>
              <a:rPr lang="en-US" sz="1200" dirty="0">
                <a:latin typeface="Arial" panose="020B0604020202020204" pitchFamily="34" charset="0"/>
                <a:cs typeface="Arial" panose="020B0604020202020204" pitchFamily="34" charset="0"/>
              </a:rPr>
              <a:t>Summary statistics for linear autocorrelations among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8</a:t>
            </a:fld>
            <a:endParaRPr lang="en-US"/>
          </a:p>
        </p:txBody>
      </p:sp>
    </p:spTree>
    <p:extLst>
      <p:ext uri="{BB962C8B-B14F-4D97-AF65-F5344CB8AC3E}">
        <p14:creationId xmlns:p14="http://schemas.microsoft.com/office/powerpoint/2010/main" val="393096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4: </a:t>
            </a:r>
            <a:r>
              <a:rPr lang="en-US" sz="1200" dirty="0">
                <a:latin typeface="Arial" panose="020B0604020202020204" pitchFamily="34" charset="0"/>
                <a:cs typeface="Arial" panose="020B0604020202020204" pitchFamily="34" charset="0"/>
              </a:rPr>
              <a:t>Above: Proportion of total variation captured in principle component axes 1 or 2 of environmental predictors at 10 sites spanning a precipitation gradient along the Texas Coastal Prairie. Below: Correlation coefficients for environmental predictors versus principal component axes 1 or 2.</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9</a:t>
            </a:fld>
            <a:endParaRPr lang="en-US"/>
          </a:p>
        </p:txBody>
      </p:sp>
    </p:spTree>
    <p:extLst>
      <p:ext uri="{BB962C8B-B14F-4D97-AF65-F5344CB8AC3E}">
        <p14:creationId xmlns:p14="http://schemas.microsoft.com/office/powerpoint/2010/main" val="24980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Table 5: </a:t>
            </a:r>
            <a:r>
              <a:rPr lang="en-US" sz="1200" dirty="0">
                <a:latin typeface="Arial" panose="020B0604020202020204" pitchFamily="34" charset="0"/>
                <a:cs typeface="Arial" panose="020B0604020202020204" pitchFamily="34" charset="0"/>
              </a:rPr>
              <a:t>Summary statistics for linear regressions of fish and invertebrate Shannon Index values versus environmental predictors. * denotes a statistically significant correlation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-value &lt; 0.05). </a:t>
            </a:r>
          </a:p>
          <a:p>
            <a:endParaRPr lang="en-US" dirty="0"/>
          </a:p>
        </p:txBody>
      </p:sp>
      <p:sp>
        <p:nvSpPr>
          <p:cNvPr id="4" name="Slide Number Placeholder 3"/>
          <p:cNvSpPr>
            <a:spLocks noGrp="1"/>
          </p:cNvSpPr>
          <p:nvPr>
            <p:ph type="sldNum" sz="quarter" idx="5"/>
          </p:nvPr>
        </p:nvSpPr>
        <p:spPr/>
        <p:txBody>
          <a:bodyPr/>
          <a:lstStyle/>
          <a:p>
            <a:fld id="{D5E980CD-5903-46DF-8B62-639E39FB70CA}" type="slidenum">
              <a:rPr lang="en-US" smtClean="0"/>
              <a:t>10</a:t>
            </a:fld>
            <a:endParaRPr lang="en-US"/>
          </a:p>
        </p:txBody>
      </p:sp>
    </p:spTree>
    <p:extLst>
      <p:ext uri="{BB962C8B-B14F-4D97-AF65-F5344CB8AC3E}">
        <p14:creationId xmlns:p14="http://schemas.microsoft.com/office/powerpoint/2010/main" val="252663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C68-FC0A-4F7E-9856-0F0B82FC9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EE9BAC-38FC-43D0-953C-07914E04D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24665-B24A-42F5-9EA7-1E26D024A20D}"/>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5" name="Footer Placeholder 4">
            <a:extLst>
              <a:ext uri="{FF2B5EF4-FFF2-40B4-BE49-F238E27FC236}">
                <a16:creationId xmlns:a16="http://schemas.microsoft.com/office/drawing/2014/main" id="{2DD5AC74-5C77-4464-9C95-D6777FB5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9397D-C473-4B1C-9339-1A3CDCE35A72}"/>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197935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8B13-4777-46CD-9C63-75CCAA3B25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DD1C-E3E1-46F8-AE50-F2868B834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A978-9CE0-4259-9C82-4553D357BCF8}"/>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5" name="Footer Placeholder 4">
            <a:extLst>
              <a:ext uri="{FF2B5EF4-FFF2-40B4-BE49-F238E27FC236}">
                <a16:creationId xmlns:a16="http://schemas.microsoft.com/office/drawing/2014/main" id="{822871B4-2914-4654-9730-4914ED095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EA049-0C7C-40A9-B33A-B55F15E61F49}"/>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590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40C27-002A-44BF-8DCB-7DD761BBB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32418-1D21-4D89-8013-EE3A4B93E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830A4-F849-45D5-BBB2-44343DA811E6}"/>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5" name="Footer Placeholder 4">
            <a:extLst>
              <a:ext uri="{FF2B5EF4-FFF2-40B4-BE49-F238E27FC236}">
                <a16:creationId xmlns:a16="http://schemas.microsoft.com/office/drawing/2014/main" id="{D4261183-522C-4B25-BC6F-F72F7113F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B1B65-D2B5-4DBD-BC10-3DC3FDF92E13}"/>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46974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3F0B-6E2C-4AE6-A339-BAB0CB859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3AD8-0757-4BAE-A179-F214D1165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D7568-C3DA-4BB3-92F8-45A96176017A}"/>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5" name="Footer Placeholder 4">
            <a:extLst>
              <a:ext uri="{FF2B5EF4-FFF2-40B4-BE49-F238E27FC236}">
                <a16:creationId xmlns:a16="http://schemas.microsoft.com/office/drawing/2014/main" id="{3DF6FCB2-F9AA-46E7-886E-84D5EE680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5E24B-EF1C-4CCB-BD9C-9209F85799F1}"/>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402060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5C07-80F0-4B37-9CA8-A119A06800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1C85A-8689-410E-A46A-5DF0943E4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3F6D-13A7-4225-9DCC-0B834BB9F047}"/>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5" name="Footer Placeholder 4">
            <a:extLst>
              <a:ext uri="{FF2B5EF4-FFF2-40B4-BE49-F238E27FC236}">
                <a16:creationId xmlns:a16="http://schemas.microsoft.com/office/drawing/2014/main" id="{6801DCF4-1226-4A21-8040-CDE2AE532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6E12A-2A85-4910-9B6D-EF99E5BD0FC8}"/>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57730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F917-D7FB-4F47-B33F-1ADE63CED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2C764-8D7D-4242-8995-D717783DB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531FE-049D-464E-B42F-DE43F2071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CD9F4-87B2-44BD-9B10-9353B33B46E6}"/>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6" name="Footer Placeholder 5">
            <a:extLst>
              <a:ext uri="{FF2B5EF4-FFF2-40B4-BE49-F238E27FC236}">
                <a16:creationId xmlns:a16="http://schemas.microsoft.com/office/drawing/2014/main" id="{D5094448-CA55-4B0E-A000-096A1BDED6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F9666-0FAA-4FCA-B345-E82A68B99183}"/>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273533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9EB-F9CA-4A5E-8FA8-780C2078D4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551B1-D670-4639-99C4-0D8CB79C0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329A74-0FFA-466A-BD4F-A111A6479D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EAE9B4-31FB-479F-BA3A-9BA787B37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C8A2E-82E9-47BD-9267-ED4372DF5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49AE02-3F36-4E9E-AEC4-1F62026C90F4}"/>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8" name="Footer Placeholder 7">
            <a:extLst>
              <a:ext uri="{FF2B5EF4-FFF2-40B4-BE49-F238E27FC236}">
                <a16:creationId xmlns:a16="http://schemas.microsoft.com/office/drawing/2014/main" id="{A80662EC-B453-4E9D-AD48-7E1176FFA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877A0-ECE0-4275-92B9-FCD81D3EC227}"/>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71868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344F-D6A4-4A48-BA2A-ED771497F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CDEB8-E4C7-44B8-A15B-9EFCD57D4496}"/>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4" name="Footer Placeholder 3">
            <a:extLst>
              <a:ext uri="{FF2B5EF4-FFF2-40B4-BE49-F238E27FC236}">
                <a16:creationId xmlns:a16="http://schemas.microsoft.com/office/drawing/2014/main" id="{EEED02A8-3F7D-4058-BDE6-D8979BD905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F6A7ED-454C-4378-8B21-AEF0F49080AF}"/>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372481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91C-D012-429B-A160-EEF8BA581544}"/>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3" name="Footer Placeholder 2">
            <a:extLst>
              <a:ext uri="{FF2B5EF4-FFF2-40B4-BE49-F238E27FC236}">
                <a16:creationId xmlns:a16="http://schemas.microsoft.com/office/drawing/2014/main" id="{A629E881-B0FA-4786-AABB-D62104002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31D38A-E9CB-491E-86FB-90414A280B64}"/>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13907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7101-C271-4A66-BC73-F3AA0FC5A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C60-DEEB-450D-9723-6EBFC9A51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48F35-AC2D-4487-9B4E-793979E66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54E5-38E3-4BDF-B956-2D4120EB2F34}"/>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6" name="Footer Placeholder 5">
            <a:extLst>
              <a:ext uri="{FF2B5EF4-FFF2-40B4-BE49-F238E27FC236}">
                <a16:creationId xmlns:a16="http://schemas.microsoft.com/office/drawing/2014/main" id="{546EDAA1-CFDE-4D98-A962-56F44CA08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EB69A-5714-42EB-B293-B27E83FB7154}"/>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9435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BB3C-016B-4D2E-A9A5-3DB19F8B6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D77-D941-4AB7-8EA2-7267B34AB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B495DB-6282-4B3B-9EAF-4F23262AC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0513F-0E62-434C-B992-90F1EF0080D7}"/>
              </a:ext>
            </a:extLst>
          </p:cNvPr>
          <p:cNvSpPr>
            <a:spLocks noGrp="1"/>
          </p:cNvSpPr>
          <p:nvPr>
            <p:ph type="dt" sz="half" idx="10"/>
          </p:nvPr>
        </p:nvSpPr>
        <p:spPr/>
        <p:txBody>
          <a:bodyPr/>
          <a:lstStyle/>
          <a:p>
            <a:fld id="{FDD6A355-2324-4E88-A4B2-A29CF3813887}" type="datetimeFigureOut">
              <a:rPr lang="en-US" smtClean="0"/>
              <a:t>3/30/2021</a:t>
            </a:fld>
            <a:endParaRPr lang="en-US"/>
          </a:p>
        </p:txBody>
      </p:sp>
      <p:sp>
        <p:nvSpPr>
          <p:cNvPr id="6" name="Footer Placeholder 5">
            <a:extLst>
              <a:ext uri="{FF2B5EF4-FFF2-40B4-BE49-F238E27FC236}">
                <a16:creationId xmlns:a16="http://schemas.microsoft.com/office/drawing/2014/main" id="{0041B830-B4A7-43F4-9B72-A8756AC66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A899-22AC-4D6A-9D41-549020015E97}"/>
              </a:ext>
            </a:extLst>
          </p:cNvPr>
          <p:cNvSpPr>
            <a:spLocks noGrp="1"/>
          </p:cNvSpPr>
          <p:nvPr>
            <p:ph type="sldNum" sz="quarter" idx="12"/>
          </p:nvPr>
        </p:nvSpPr>
        <p:spPr/>
        <p:txBody>
          <a:bodyPr/>
          <a:lstStyle/>
          <a:p>
            <a:fld id="{DB93A9B2-9344-47BA-BDAB-C23DCDDA10CC}" type="slidenum">
              <a:rPr lang="en-US" smtClean="0"/>
              <a:t>‹#›</a:t>
            </a:fld>
            <a:endParaRPr lang="en-US"/>
          </a:p>
        </p:txBody>
      </p:sp>
    </p:spTree>
    <p:extLst>
      <p:ext uri="{BB962C8B-B14F-4D97-AF65-F5344CB8AC3E}">
        <p14:creationId xmlns:p14="http://schemas.microsoft.com/office/powerpoint/2010/main" val="38309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94F56-2DFF-4C65-B261-23DDB49296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7C7DA1-0E80-4715-83EA-EB4B49CEA1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0B21-6FD0-4B73-A142-FE3C0E6E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6A355-2324-4E88-A4B2-A29CF3813887}" type="datetimeFigureOut">
              <a:rPr lang="en-US" smtClean="0"/>
              <a:t>3/30/2021</a:t>
            </a:fld>
            <a:endParaRPr lang="en-US"/>
          </a:p>
        </p:txBody>
      </p:sp>
      <p:sp>
        <p:nvSpPr>
          <p:cNvPr id="5" name="Footer Placeholder 4">
            <a:extLst>
              <a:ext uri="{FF2B5EF4-FFF2-40B4-BE49-F238E27FC236}">
                <a16:creationId xmlns:a16="http://schemas.microsoft.com/office/drawing/2014/main" id="{F01B4FAC-1F4E-4430-A45C-D48673F8F5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46569-4345-4D38-8DF7-DE4A5FC92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9B2-9344-47BA-BDAB-C23DCDDA10CC}" type="slidenum">
              <a:rPr lang="en-US" smtClean="0"/>
              <a:t>‹#›</a:t>
            </a:fld>
            <a:endParaRPr lang="en-US"/>
          </a:p>
        </p:txBody>
      </p:sp>
    </p:spTree>
    <p:extLst>
      <p:ext uri="{BB962C8B-B14F-4D97-AF65-F5344CB8AC3E}">
        <p14:creationId xmlns:p14="http://schemas.microsoft.com/office/powerpoint/2010/main" val="60993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5.png"/><Relationship Id="rId10" Type="http://schemas.openxmlformats.org/officeDocument/2006/relationships/image" Target="../media/image9.jpg"/><Relationship Id="rId4" Type="http://schemas.openxmlformats.org/officeDocument/2006/relationships/image" Target="../media/image3.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jpg"/><Relationship Id="rId3" Type="http://schemas.openxmlformats.org/officeDocument/2006/relationships/image" Target="../media/image3.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4.xml"/><Relationship Id="rId16" Type="http://schemas.microsoft.com/office/2007/relationships/hdphoto" Target="../media/hdphoto5.wdp"/><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jpg"/><Relationship Id="rId15" Type="http://schemas.openxmlformats.org/officeDocument/2006/relationships/image" Target="../media/image18.png"/><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E71-1D25-4A66-A1E6-B55E2334CF98}"/>
              </a:ext>
            </a:extLst>
          </p:cNvPr>
          <p:cNvSpPr>
            <a:spLocks noGrp="1"/>
          </p:cNvSpPr>
          <p:nvPr>
            <p:ph type="ctrTitle"/>
          </p:nvPr>
        </p:nvSpPr>
        <p:spPr/>
        <p:txBody>
          <a:bodyPr>
            <a:normAutofit fontScale="90000"/>
          </a:bodyPr>
          <a:lstStyle/>
          <a:p>
            <a:r>
              <a:rPr lang="en-US" dirty="0"/>
              <a:t>Revised Data Analysis</a:t>
            </a:r>
            <a:br>
              <a:rPr lang="en-US" dirty="0"/>
            </a:br>
            <a:r>
              <a:rPr lang="en-US" dirty="0"/>
              <a:t>Texas Precipitation Gradient (2017)</a:t>
            </a:r>
          </a:p>
        </p:txBody>
      </p:sp>
      <p:sp>
        <p:nvSpPr>
          <p:cNvPr id="3" name="Subtitle 2">
            <a:extLst>
              <a:ext uri="{FF2B5EF4-FFF2-40B4-BE49-F238E27FC236}">
                <a16:creationId xmlns:a16="http://schemas.microsoft.com/office/drawing/2014/main" id="{3F316DFC-2FD4-4AAA-BC84-BA9AC3BC0263}"/>
              </a:ext>
            </a:extLst>
          </p:cNvPr>
          <p:cNvSpPr>
            <a:spLocks noGrp="1"/>
          </p:cNvSpPr>
          <p:nvPr>
            <p:ph type="subTitle" idx="1"/>
          </p:nvPr>
        </p:nvSpPr>
        <p:spPr/>
        <p:txBody>
          <a:bodyPr/>
          <a:lstStyle/>
          <a:p>
            <a:r>
              <a:rPr lang="en-US" dirty="0"/>
              <a:t>For </a:t>
            </a:r>
            <a:r>
              <a:rPr lang="en-US" dirty="0" err="1"/>
              <a:t>PeerJ</a:t>
            </a:r>
            <a:r>
              <a:rPr lang="en-US" dirty="0"/>
              <a:t> revision</a:t>
            </a:r>
          </a:p>
          <a:p>
            <a:r>
              <a:rPr lang="en-US" dirty="0"/>
              <a:t>By Sean Kinard</a:t>
            </a:r>
          </a:p>
        </p:txBody>
      </p:sp>
    </p:spTree>
    <p:extLst>
      <p:ext uri="{BB962C8B-B14F-4D97-AF65-F5344CB8AC3E}">
        <p14:creationId xmlns:p14="http://schemas.microsoft.com/office/powerpoint/2010/main" val="27776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7A9E3FA-9882-481B-8898-93D0A151E8AA}"/>
              </a:ext>
            </a:extLst>
          </p:cNvPr>
          <p:cNvGraphicFramePr>
            <a:graphicFrameLocks noGrp="1"/>
          </p:cNvGraphicFramePr>
          <p:nvPr>
            <p:extLst>
              <p:ext uri="{D42A27DB-BD31-4B8C-83A1-F6EECF244321}">
                <p14:modId xmlns:p14="http://schemas.microsoft.com/office/powerpoint/2010/main" val="3779044919"/>
              </p:ext>
            </p:extLst>
          </p:nvPr>
        </p:nvGraphicFramePr>
        <p:xfrm>
          <a:off x="3124200" y="2215356"/>
          <a:ext cx="5689600" cy="3571875"/>
        </p:xfrm>
        <a:graphic>
          <a:graphicData uri="http://schemas.openxmlformats.org/drawingml/2006/table">
            <a:tbl>
              <a:tblPr firstRow="1" bandRow="1">
                <a:tableStyleId>{C083E6E3-FA7D-4D7B-A595-EF9225AFEA82}</a:tableStyleId>
              </a:tblPr>
              <a:tblGrid>
                <a:gridCol w="969290">
                  <a:extLst>
                    <a:ext uri="{9D8B030D-6E8A-4147-A177-3AD203B41FA5}">
                      <a16:colId xmlns:a16="http://schemas.microsoft.com/office/drawing/2014/main" val="3257355983"/>
                    </a:ext>
                  </a:extLst>
                </a:gridCol>
                <a:gridCol w="1407462">
                  <a:extLst>
                    <a:ext uri="{9D8B030D-6E8A-4147-A177-3AD203B41FA5}">
                      <a16:colId xmlns:a16="http://schemas.microsoft.com/office/drawing/2014/main" val="603431379"/>
                    </a:ext>
                  </a:extLst>
                </a:gridCol>
                <a:gridCol w="438172">
                  <a:extLst>
                    <a:ext uri="{9D8B030D-6E8A-4147-A177-3AD203B41FA5}">
                      <a16:colId xmlns:a16="http://schemas.microsoft.com/office/drawing/2014/main" val="586843447"/>
                    </a:ext>
                  </a:extLst>
                </a:gridCol>
                <a:gridCol w="547716">
                  <a:extLst>
                    <a:ext uri="{9D8B030D-6E8A-4147-A177-3AD203B41FA5}">
                      <a16:colId xmlns:a16="http://schemas.microsoft.com/office/drawing/2014/main" val="1891252111"/>
                    </a:ext>
                  </a:extLst>
                </a:gridCol>
                <a:gridCol w="584230">
                  <a:extLst>
                    <a:ext uri="{9D8B030D-6E8A-4147-A177-3AD203B41FA5}">
                      <a16:colId xmlns:a16="http://schemas.microsoft.com/office/drawing/2014/main" val="2587153825"/>
                    </a:ext>
                  </a:extLst>
                </a:gridCol>
                <a:gridCol w="584230">
                  <a:extLst>
                    <a:ext uri="{9D8B030D-6E8A-4147-A177-3AD203B41FA5}">
                      <a16:colId xmlns:a16="http://schemas.microsoft.com/office/drawing/2014/main" val="340788384"/>
                    </a:ext>
                  </a:extLst>
                </a:gridCol>
                <a:gridCol w="491284">
                  <a:extLst>
                    <a:ext uri="{9D8B030D-6E8A-4147-A177-3AD203B41FA5}">
                      <a16:colId xmlns:a16="http://schemas.microsoft.com/office/drawing/2014/main" val="636913752"/>
                    </a:ext>
                  </a:extLst>
                </a:gridCol>
                <a:gridCol w="667216">
                  <a:extLst>
                    <a:ext uri="{9D8B030D-6E8A-4147-A177-3AD203B41FA5}">
                      <a16:colId xmlns:a16="http://schemas.microsoft.com/office/drawing/2014/main" val="1451754232"/>
                    </a:ext>
                  </a:extLst>
                </a:gridCol>
              </a:tblGrid>
              <a:tr h="238125">
                <a:tc>
                  <a:txBody>
                    <a:bodyPr/>
                    <a:lstStyle/>
                    <a:p>
                      <a:pPr algn="ctr" rtl="0" fontAlgn="b"/>
                      <a:r>
                        <a:rPr lang="en-US" sz="1200" u="none" strike="noStrike" dirty="0">
                          <a:effectLst/>
                        </a:rPr>
                        <a:t>Response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Input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Sign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Slope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R</a:t>
                      </a:r>
                      <a:r>
                        <a:rPr lang="en-US" sz="1200" u="none" strike="noStrike" baseline="30000" dirty="0">
                          <a:effectLst/>
                        </a:rPr>
                        <a:t>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F-stat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df</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dirty="0">
                          <a:effectLst/>
                        </a:rPr>
                        <a:t>p-value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246260391"/>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0.448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6.490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0.034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604875174"/>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0.274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0.406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5.464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0.048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18575387"/>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0.339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0.193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0.672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2777827"/>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0.031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0.339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4.102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0.077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11764592"/>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NH</a:t>
                      </a:r>
                      <a:r>
                        <a:rPr lang="en-US" sz="1200" u="none" strike="noStrike" baseline="-25000">
                          <a:effectLst/>
                        </a:rPr>
                        <a:t>4</a:t>
                      </a:r>
                      <a:r>
                        <a:rPr lang="en-US" sz="1200" u="none" strike="noStrike" baseline="30000">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4.647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0.446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6.431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0.035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48992176"/>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0.602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12.101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0.008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8828421"/>
                  </a:ext>
                </a:extLst>
              </a:tr>
              <a:tr h="238125">
                <a:tc>
                  <a:txBody>
                    <a:bodyPr/>
                    <a:lstStyle/>
                    <a:p>
                      <a:pPr algn="ctr" rtl="0" fontAlgn="b"/>
                      <a:r>
                        <a:rPr lang="en-US" sz="1200" u="none" strike="noStrike" dirty="0" err="1">
                          <a:effectLst/>
                        </a:rPr>
                        <a:t>Shannon</a:t>
                      </a:r>
                      <a:r>
                        <a:rPr lang="en-US" sz="1200" u="none" strike="noStrike" baseline="-25000" dirty="0" err="1">
                          <a:effectLst/>
                        </a:rPr>
                        <a:t>Fish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rtl="0" fontAlgn="b"/>
                      <a:r>
                        <a:rPr lang="en-US" sz="1200" u="none" strike="noStrike" dirty="0" err="1">
                          <a:effectLst/>
                        </a:rPr>
                        <a:t>Rosgen</a:t>
                      </a:r>
                      <a:r>
                        <a:rPr lang="en-US" sz="1200" u="none" strike="noStrike" dirty="0">
                          <a:effectLst/>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rPr>
                        <a:t>0.021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rPr>
                        <a:t>0.027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rPr>
                        <a:t>0.224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u="none" strike="noStrike" dirty="0">
                          <a:effectLst/>
                        </a:rPr>
                        <a:t>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rtl="0" fontAlgn="b"/>
                      <a:r>
                        <a:rPr lang="en-US" sz="1200" u="none" strike="noStrike" dirty="0">
                          <a:effectLst/>
                        </a:rPr>
                        <a:t>0.649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862236"/>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rtl="0" fontAlgn="b"/>
                      <a:r>
                        <a:rPr lang="en-US" sz="1200" u="none" strike="noStrike">
                          <a:effectLst/>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a:effectLst/>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a:effectLst/>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a:effectLst/>
                        </a:rPr>
                        <a:t>0.002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rtl="0" fontAlgn="b"/>
                      <a:r>
                        <a:rPr lang="en-US" sz="1200" u="none" strike="noStrike">
                          <a:effectLst/>
                        </a:rPr>
                        <a:t>0.966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3770935"/>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0.134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0.802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0.397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56280972"/>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0.623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0.650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0.443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84941519"/>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5.591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0.411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0.046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00214861"/>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NH</a:t>
                      </a:r>
                      <a:r>
                        <a:rPr lang="en-US" sz="1200" u="none" strike="noStrike" baseline="-25000">
                          <a:effectLst/>
                        </a:rPr>
                        <a:t>4</a:t>
                      </a:r>
                      <a:r>
                        <a:rPr lang="en-US" sz="1200" u="none" strike="noStrike" baseline="30000">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0.98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33656905"/>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0.141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0.717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832382243"/>
                  </a:ext>
                </a:extLst>
              </a:tr>
              <a:tr h="238125">
                <a:tc>
                  <a:txBody>
                    <a:bodyPr/>
                    <a:lstStyle/>
                    <a:p>
                      <a:pPr algn="ctr" rtl="0" fontAlgn="b"/>
                      <a:r>
                        <a:rPr lang="en-US" sz="1200" u="none" strike="noStrike" dirty="0" err="1">
                          <a:effectLst/>
                        </a:rPr>
                        <a:t>Shannon</a:t>
                      </a:r>
                      <a:r>
                        <a:rPr lang="en-US" sz="1200" u="none" strike="noStrike" baseline="-25000" dirty="0" err="1">
                          <a:effectLst/>
                        </a:rPr>
                        <a:t>Invert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a:effectLst/>
                        </a:rPr>
                        <a:t>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0.054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1.612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0.168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rtl="0" fontAlgn="b"/>
                      <a:r>
                        <a:rPr lang="en-US" sz="1200" u="none" strike="noStrike">
                          <a:effectLst/>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rPr>
                        <a:t>0.24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36581778"/>
                  </a:ext>
                </a:extLst>
              </a:tr>
            </a:tbl>
          </a:graphicData>
        </a:graphic>
      </p:graphicFrame>
    </p:spTree>
    <p:extLst>
      <p:ext uri="{BB962C8B-B14F-4D97-AF65-F5344CB8AC3E}">
        <p14:creationId xmlns:p14="http://schemas.microsoft.com/office/powerpoint/2010/main" val="175306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645D641-13C4-4811-8FF2-2BA04AB95D8E}"/>
              </a:ext>
            </a:extLst>
          </p:cNvPr>
          <p:cNvGraphicFramePr>
            <a:graphicFrameLocks noGrp="1"/>
          </p:cNvGraphicFramePr>
          <p:nvPr>
            <p:extLst>
              <p:ext uri="{D42A27DB-BD31-4B8C-83A1-F6EECF244321}">
                <p14:modId xmlns:p14="http://schemas.microsoft.com/office/powerpoint/2010/main" val="3962367263"/>
              </p:ext>
            </p:extLst>
          </p:nvPr>
        </p:nvGraphicFramePr>
        <p:xfrm>
          <a:off x="1968306" y="1029037"/>
          <a:ext cx="8255388" cy="4799926"/>
        </p:xfrm>
        <a:graphic>
          <a:graphicData uri="http://schemas.openxmlformats.org/drawingml/2006/table">
            <a:tbl>
              <a:tblPr firstRow="1" bandRow="1">
                <a:tableStyleId>{C083E6E3-FA7D-4D7B-A595-EF9225AFEA82}</a:tableStyleId>
              </a:tblPr>
              <a:tblGrid>
                <a:gridCol w="5042288">
                  <a:extLst>
                    <a:ext uri="{9D8B030D-6E8A-4147-A177-3AD203B41FA5}">
                      <a16:colId xmlns:a16="http://schemas.microsoft.com/office/drawing/2014/main" val="527690114"/>
                    </a:ext>
                  </a:extLst>
                </a:gridCol>
                <a:gridCol w="342900">
                  <a:extLst>
                    <a:ext uri="{9D8B030D-6E8A-4147-A177-3AD203B41FA5}">
                      <a16:colId xmlns:a16="http://schemas.microsoft.com/office/drawing/2014/main" val="2796838764"/>
                    </a:ext>
                  </a:extLst>
                </a:gridCol>
                <a:gridCol w="952500">
                  <a:extLst>
                    <a:ext uri="{9D8B030D-6E8A-4147-A177-3AD203B41FA5}">
                      <a16:colId xmlns:a16="http://schemas.microsoft.com/office/drawing/2014/main" val="3366307458"/>
                    </a:ext>
                  </a:extLst>
                </a:gridCol>
                <a:gridCol w="558800">
                  <a:extLst>
                    <a:ext uri="{9D8B030D-6E8A-4147-A177-3AD203B41FA5}">
                      <a16:colId xmlns:a16="http://schemas.microsoft.com/office/drawing/2014/main" val="2783709210"/>
                    </a:ext>
                  </a:extLst>
                </a:gridCol>
                <a:gridCol w="571500">
                  <a:extLst>
                    <a:ext uri="{9D8B030D-6E8A-4147-A177-3AD203B41FA5}">
                      <a16:colId xmlns:a16="http://schemas.microsoft.com/office/drawing/2014/main" val="959224790"/>
                    </a:ext>
                  </a:extLst>
                </a:gridCol>
                <a:gridCol w="787400">
                  <a:extLst>
                    <a:ext uri="{9D8B030D-6E8A-4147-A177-3AD203B41FA5}">
                      <a16:colId xmlns:a16="http://schemas.microsoft.com/office/drawing/2014/main" val="2286438413"/>
                    </a:ext>
                  </a:extLst>
                </a:gridCol>
              </a:tblGrid>
              <a:tr h="238987">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Candidate Model Predicting </a:t>
                      </a:r>
                      <a:r>
                        <a:rPr lang="en-US" sz="1200" b="1" u="none" strike="noStrike" dirty="0" err="1">
                          <a:solidFill>
                            <a:srgbClr val="000000"/>
                          </a:solidFill>
                          <a:effectLst/>
                          <a:latin typeface="Arial" panose="020B0604020202020204" pitchFamily="34" charset="0"/>
                          <a:cs typeface="Arial" panose="020B0604020202020204" pitchFamily="34" charset="0"/>
                        </a:rPr>
                        <a:t>Shannon</a:t>
                      </a:r>
                      <a:r>
                        <a:rPr lang="en-US" sz="1200" b="1" u="none" strike="noStrike" baseline="-25000" dirty="0" err="1">
                          <a:solidFill>
                            <a:srgbClr val="000000"/>
                          </a:solidFill>
                          <a:effectLst/>
                          <a:latin typeface="Arial" panose="020B0604020202020204" pitchFamily="34" charset="0"/>
                          <a:cs typeface="Arial" panose="020B0604020202020204" pitchFamily="34" charset="0"/>
                        </a:rPr>
                        <a:t>fish</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ct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df</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Log-Likelihood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1" u="none" strike="noStrike" dirty="0" err="1">
                          <a:solidFill>
                            <a:srgbClr val="000000"/>
                          </a:solidFill>
                          <a:effectLst/>
                          <a:latin typeface="Arial" panose="020B0604020202020204" pitchFamily="34" charset="0"/>
                          <a:cs typeface="Arial" panose="020B0604020202020204" pitchFamily="34" charset="0"/>
                        </a:rPr>
                        <a:t>AIC</a:t>
                      </a:r>
                      <a:r>
                        <a:rPr lang="en-US" sz="1200" b="1" u="none" strike="noStrike" baseline="-25000" dirty="0" err="1">
                          <a:solidFill>
                            <a:srgbClr val="000000"/>
                          </a:solidFill>
                          <a:effectLst/>
                          <a:latin typeface="Arial" panose="020B0604020202020204" pitchFamily="34" charset="0"/>
                          <a:cs typeface="Arial" panose="020B0604020202020204" pitchFamily="34" charset="0"/>
                        </a:rPr>
                        <a:t>c</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l-GR" sz="1200" b="1" u="none" strike="noStrike" dirty="0">
                          <a:solidFill>
                            <a:srgbClr val="000000"/>
                          </a:solidFill>
                          <a:effectLst/>
                          <a:latin typeface="Arial" panose="020B0604020202020204" pitchFamily="34" charset="0"/>
                          <a:cs typeface="Arial" panose="020B0604020202020204" pitchFamily="34" charset="0"/>
                        </a:rPr>
                        <a:t>Δ </a:t>
                      </a:r>
                      <a:r>
                        <a:rPr lang="en-US" sz="1200" b="1" u="none" strike="noStrike" dirty="0" err="1">
                          <a:solidFill>
                            <a:srgbClr val="000000"/>
                          </a:solidFill>
                          <a:effectLst/>
                          <a:latin typeface="Arial" panose="020B0604020202020204" pitchFamily="34" charset="0"/>
                          <a:cs typeface="Arial" panose="020B0604020202020204" pitchFamily="34" charset="0"/>
                        </a:rPr>
                        <a:t>AIC</a:t>
                      </a:r>
                      <a:r>
                        <a:rPr lang="en-US" sz="1200" b="1" u="none" strike="noStrike" baseline="-25000" dirty="0" err="1">
                          <a:solidFill>
                            <a:srgbClr val="000000"/>
                          </a:solidFill>
                          <a:effectLst/>
                          <a:latin typeface="Arial" panose="020B0604020202020204" pitchFamily="34" charset="0"/>
                          <a:cs typeface="Arial" panose="020B0604020202020204" pitchFamily="34" charset="0"/>
                        </a:rPr>
                        <a:t>c</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Weight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247315719"/>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+ 0.313*Precipitation - 0.210*Low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2.912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10.2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0.00</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0.429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671255548"/>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+ 0.346*Precipitation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-0.985</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12.0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1.79</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157202630"/>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+ 0.263*Precipitation - 0.172*Canopy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+0.690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14.6</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4.44</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553952858"/>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+ 0.264*Precipitation -0.171*NH4+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+0.688</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14.6</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4.45</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022134481"/>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-0.235*Conductivity - 0.252*NH4+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+0.649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14.7</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4.52</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236274944"/>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-0.299*Canopy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-2.622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15.2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5.07</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371094279"/>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-0.298*NH4+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-2.642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15.3</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5.11</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698586557"/>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- 0.284*Conductivity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-2.989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16.0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5.80</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154516667"/>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+ 0.301*Precipitation - 0.234*Low Flow Pulse % + 0.103*Rosgen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+4.501</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16.0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5.82</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760449755"/>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random effects</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-5.592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16.9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6.72</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789610659"/>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- 0.26*Low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-3.523</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6.87</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83790923"/>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+ 0.348*Precipitation + 0.077*Flash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-0.594</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7.01</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74723670"/>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+ 0.273*Precipitation  - 0.092*Canopy - 0.177*Low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3.732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17.5</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7.36</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960020301"/>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+ 0.343*Precipitation + 0.049*Rosgen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-0.834</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17.7</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7.49</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073343152"/>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- 0.219*Canopy - 0.195*Conductivity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-0.936</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7.70</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293267534"/>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+ 0.321*Precipitation - 0.033*Conductivity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-0.959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17.9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7.74</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178553077"/>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- 0.195*Low Flow Pulse % - 0.229*Conductivity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-1.248</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18.5</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8.32</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4207942514"/>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+ 0.357*Precipitation - 0.219*Low Flow Pulse % + 0.058*Conductivity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+3.082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18.8</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8.66</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504065705"/>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+ 0.294*Precipitation - 0.185*Low Flow Pulse %  - 0.047*NH4+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+3.061</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18.9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8.70</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78195019"/>
                  </a:ext>
                </a:extLst>
              </a:tr>
              <a:tr h="178798">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- 0.230*Canopy - 0.163*Low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-1.510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19.0</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8.84</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2810125301"/>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+ 0.314*Precipitation  + 0.013*Flash Index - 0.206*Low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dirty="0">
                          <a:solidFill>
                            <a:srgbClr val="000000"/>
                          </a:solidFill>
                          <a:effectLst/>
                          <a:latin typeface="Arial" panose="020B0604020202020204" pitchFamily="34" charset="0"/>
                        </a:rPr>
                        <a:t>+2.932</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19.1</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8.96</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3896767290"/>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- 0.411*Canopy - 0.183*Flash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-1.568</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19.1</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8.96</a:t>
                      </a: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297827855"/>
                  </a:ext>
                </a:extLst>
              </a:tr>
              <a:tr h="178798">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- 0.183*Canopy - 0.180*NH4+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851" marR="8851" marT="8851" marB="0" anchor="b"/>
                </a:tc>
                <a:tc>
                  <a:txBody>
                    <a:bodyPr/>
                    <a:lstStyle/>
                    <a:p>
                      <a:pPr algn="ctr" rtl="0" fontAlgn="b"/>
                      <a:r>
                        <a:rPr lang="en-US" sz="1200" b="0" i="0" u="none" strike="noStrike">
                          <a:solidFill>
                            <a:srgbClr val="000000"/>
                          </a:solidFill>
                          <a:effectLst/>
                          <a:latin typeface="Arial" panose="020B0604020202020204" pitchFamily="34" charset="0"/>
                        </a:rPr>
                        <a:t>-1.669</a:t>
                      </a:r>
                    </a:p>
                  </a:txBody>
                  <a:tcPr marL="9525" marR="9525" marT="9525" marB="0" anchor="b"/>
                </a:tc>
                <a:tc>
                  <a:txBody>
                    <a:bodyPr/>
                    <a:lstStyle/>
                    <a:p>
                      <a:pPr algn="ctr" rtl="0" fontAlgn="b"/>
                      <a:r>
                        <a:rPr lang="en-US" sz="1200" b="0" i="0" u="none" strike="noStrike">
                          <a:solidFill>
                            <a:srgbClr val="000000"/>
                          </a:solidFill>
                          <a:effectLst/>
                          <a:latin typeface="Arial" panose="020B0604020202020204" pitchFamily="34" charset="0"/>
                        </a:rPr>
                        <a:t>19.3</a:t>
                      </a:r>
                    </a:p>
                  </a:txBody>
                  <a:tcPr marL="9525" marR="9525" marT="9525" marB="0" anchor="b"/>
                </a:tc>
                <a:tc>
                  <a:txBody>
                    <a:bodyPr/>
                    <a:lstStyle/>
                    <a:p>
                      <a:pPr algn="ctr" rtl="0" fontAlgn="b"/>
                      <a:r>
                        <a:rPr lang="en-US" sz="1200" b="0" i="0" u="none" strike="noStrike" dirty="0">
                          <a:solidFill>
                            <a:srgbClr val="000000"/>
                          </a:solidFill>
                          <a:effectLst/>
                          <a:latin typeface="Arial" panose="020B0604020202020204" pitchFamily="34" charset="0"/>
                        </a:rPr>
                        <a:t>9.16</a:t>
                      </a: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851" marR="8851" marT="8851" marB="0" anchor="b"/>
                </a:tc>
                <a:extLst>
                  <a:ext uri="{0D108BD9-81ED-4DB2-BD59-A6C34878D82A}">
                    <a16:rowId xmlns:a16="http://schemas.microsoft.com/office/drawing/2014/main" val="1766167351"/>
                  </a:ext>
                </a:extLst>
              </a:tr>
            </a:tbl>
          </a:graphicData>
        </a:graphic>
      </p:graphicFrame>
    </p:spTree>
    <p:extLst>
      <p:ext uri="{BB962C8B-B14F-4D97-AF65-F5344CB8AC3E}">
        <p14:creationId xmlns:p14="http://schemas.microsoft.com/office/powerpoint/2010/main" val="333725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E460AA-84F7-4BBD-8CA9-736CE186153C}"/>
              </a:ext>
            </a:extLst>
          </p:cNvPr>
          <p:cNvGraphicFramePr>
            <a:graphicFrameLocks noGrp="1"/>
          </p:cNvGraphicFramePr>
          <p:nvPr>
            <p:extLst>
              <p:ext uri="{D42A27DB-BD31-4B8C-83A1-F6EECF244321}">
                <p14:modId xmlns:p14="http://schemas.microsoft.com/office/powerpoint/2010/main" val="4068097532"/>
              </p:ext>
            </p:extLst>
          </p:nvPr>
        </p:nvGraphicFramePr>
        <p:xfrm>
          <a:off x="2074564" y="833181"/>
          <a:ext cx="8042871" cy="5191638"/>
        </p:xfrm>
        <a:graphic>
          <a:graphicData uri="http://schemas.openxmlformats.org/drawingml/2006/table">
            <a:tbl>
              <a:tblPr firstRow="1" bandRow="1">
                <a:tableStyleId>{C083E6E3-FA7D-4D7B-A595-EF9225AFEA82}</a:tableStyleId>
              </a:tblPr>
              <a:tblGrid>
                <a:gridCol w="4702772">
                  <a:extLst>
                    <a:ext uri="{9D8B030D-6E8A-4147-A177-3AD203B41FA5}">
                      <a16:colId xmlns:a16="http://schemas.microsoft.com/office/drawing/2014/main" val="828558212"/>
                    </a:ext>
                  </a:extLst>
                </a:gridCol>
                <a:gridCol w="393700">
                  <a:extLst>
                    <a:ext uri="{9D8B030D-6E8A-4147-A177-3AD203B41FA5}">
                      <a16:colId xmlns:a16="http://schemas.microsoft.com/office/drawing/2014/main" val="609107584"/>
                    </a:ext>
                  </a:extLst>
                </a:gridCol>
                <a:gridCol w="990600">
                  <a:extLst>
                    <a:ext uri="{9D8B030D-6E8A-4147-A177-3AD203B41FA5}">
                      <a16:colId xmlns:a16="http://schemas.microsoft.com/office/drawing/2014/main" val="2675442281"/>
                    </a:ext>
                  </a:extLst>
                </a:gridCol>
                <a:gridCol w="520700">
                  <a:extLst>
                    <a:ext uri="{9D8B030D-6E8A-4147-A177-3AD203B41FA5}">
                      <a16:colId xmlns:a16="http://schemas.microsoft.com/office/drawing/2014/main" val="84971081"/>
                    </a:ext>
                  </a:extLst>
                </a:gridCol>
                <a:gridCol w="673100">
                  <a:extLst>
                    <a:ext uri="{9D8B030D-6E8A-4147-A177-3AD203B41FA5}">
                      <a16:colId xmlns:a16="http://schemas.microsoft.com/office/drawing/2014/main" val="3115929953"/>
                    </a:ext>
                  </a:extLst>
                </a:gridCol>
                <a:gridCol w="761999">
                  <a:extLst>
                    <a:ext uri="{9D8B030D-6E8A-4147-A177-3AD203B41FA5}">
                      <a16:colId xmlns:a16="http://schemas.microsoft.com/office/drawing/2014/main" val="3419447693"/>
                    </a:ext>
                  </a:extLst>
                </a:gridCol>
              </a:tblGrid>
              <a:tr h="258023">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Candidate Model Predicting </a:t>
                      </a:r>
                      <a:r>
                        <a:rPr lang="en-US" sz="1200" b="1" u="none" strike="noStrike" dirty="0" err="1">
                          <a:solidFill>
                            <a:srgbClr val="000000"/>
                          </a:solidFill>
                          <a:effectLst/>
                          <a:latin typeface="Arial" panose="020B0604020202020204" pitchFamily="34" charset="0"/>
                          <a:cs typeface="Arial" panose="020B0604020202020204" pitchFamily="34" charset="0"/>
                        </a:rPr>
                        <a:t>Shannon</a:t>
                      </a:r>
                      <a:r>
                        <a:rPr lang="en-US" sz="1200" b="1" u="none" strike="noStrike" baseline="-25000" dirty="0" err="1">
                          <a:solidFill>
                            <a:srgbClr val="000000"/>
                          </a:solidFill>
                          <a:effectLst/>
                          <a:latin typeface="Arial" panose="020B0604020202020204" pitchFamily="34" charset="0"/>
                          <a:cs typeface="Arial" panose="020B0604020202020204" pitchFamily="34" charset="0"/>
                        </a:rPr>
                        <a:t>invert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ct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df</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Log-Likelihood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AIC</a:t>
                      </a:r>
                      <a:r>
                        <a:rPr lang="en-US" sz="1200" b="1" u="none" strike="noStrike" baseline="-25000">
                          <a:solidFill>
                            <a:srgbClr val="000000"/>
                          </a:solidFill>
                          <a:effectLst/>
                          <a:latin typeface="Arial" panose="020B0604020202020204" pitchFamily="34" charset="0"/>
                          <a:cs typeface="Arial" panose="020B0604020202020204" pitchFamily="34" charset="0"/>
                        </a:rPr>
                        <a:t>c</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l-GR" sz="1200" b="1" u="none" strike="noStrike">
                          <a:solidFill>
                            <a:srgbClr val="000000"/>
                          </a:solidFill>
                          <a:effectLst/>
                          <a:latin typeface="Arial" panose="020B0604020202020204" pitchFamily="34" charset="0"/>
                          <a:cs typeface="Arial" panose="020B0604020202020204" pitchFamily="34" charset="0"/>
                        </a:rPr>
                        <a:t>Δ </a:t>
                      </a:r>
                      <a:r>
                        <a:rPr lang="en-US" sz="1200" b="1" u="none" strike="noStrike">
                          <a:solidFill>
                            <a:srgbClr val="000000"/>
                          </a:solidFill>
                          <a:effectLst/>
                          <a:latin typeface="Arial" panose="020B0604020202020204" pitchFamily="34" charset="0"/>
                          <a:cs typeface="Arial" panose="020B0604020202020204" pitchFamily="34" charset="0"/>
                        </a:rPr>
                        <a:t>AIC</a:t>
                      </a:r>
                      <a:r>
                        <a:rPr lang="en-US" sz="1200" b="1" u="none" strike="noStrike" baseline="-25000">
                          <a:solidFill>
                            <a:srgbClr val="000000"/>
                          </a:solidFill>
                          <a:effectLst/>
                          <a:latin typeface="Arial" panose="020B0604020202020204" pitchFamily="34" charset="0"/>
                          <a:cs typeface="Arial" panose="020B0604020202020204" pitchFamily="34" charset="0"/>
                        </a:rPr>
                        <a:t>c</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Weight</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24208891"/>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-0.035*Low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-3.236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624768473"/>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Random Effects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-5.886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0.180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79403805"/>
                  </a:ext>
                </a:extLst>
              </a:tr>
              <a:tr h="1996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-0.054*Low Flow Pulse % + 4.133*NH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0.144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512508938"/>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-0.054*</a:t>
                      </a:r>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-4.968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12212598"/>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-0.134*Conductivity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-5.409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359816487"/>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+ 0.623*Flash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-5.495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21.0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027521570"/>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+ 0.004*Canopy -0.04203*Low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-2.524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21.0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0.030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493305238"/>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-0.032*Low Flow Pulse % -0.038*Rosgen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4.60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0.030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688178538"/>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-0.005*Precipitation -0.037*Low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-2.733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4.99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800952780"/>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-0.003*Precipitation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-5.799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235142144"/>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-0.000*Canopy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-5.885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5.30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519285794"/>
                  </a:ext>
                </a:extLst>
              </a:tr>
              <a:tr h="199603">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-0.065*NH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-5.886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5.30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7652920"/>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-0.022*Precipitation -0.468*Conductivity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-2.945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5.42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0.020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82558639"/>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-0.033*Low Flow Pulse % -0.058*Conductivity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-3.103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5.73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660981437"/>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+ 0.190*Flash Index -0.034*Low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-3.182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30810440"/>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-0.020*Precipitation -0.030*Low Flow Pulse % -0.368*Conductivity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+0.367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38406998"/>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-0.148*Conductivity -0.0575*Rosgen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-4.252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24.5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049537458"/>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+ 0.630*Flash Index -0.054*</a:t>
                      </a:r>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-4.484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639319014"/>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-0.002*Canopy -0.060*Rosgen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-4.839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201331571"/>
                  </a:ext>
                </a:extLst>
              </a:tr>
              <a:tr h="1996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-0.050*Low Flow Pulse % + 3.835*NH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r>
                        <a:rPr lang="en-US" sz="1200" b="0" u="none" strike="noStrike">
                          <a:solidFill>
                            <a:srgbClr val="000000"/>
                          </a:solidFill>
                          <a:effectLst/>
                          <a:latin typeface="Arial" panose="020B0604020202020204" pitchFamily="34" charset="0"/>
                          <a:cs typeface="Arial" panose="020B0604020202020204" pitchFamily="34" charset="0"/>
                        </a:rPr>
                        <a:t> -0.028*Rosgen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-0.370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9.27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755460363"/>
                  </a:ext>
                </a:extLst>
              </a:tr>
              <a:tr h="1996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+ 0.494*Flash Index -0.052*Low Flow Pulse % + 4.588*NH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-0.399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3979851924"/>
                  </a:ext>
                </a:extLst>
              </a:tr>
              <a:tr h="155076">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  -0.002*Precipitation -0.053*Rosgen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-4.905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2531722584"/>
                  </a:ext>
                </a:extLst>
              </a:tr>
              <a:tr h="199603">
                <a:tc>
                  <a:txBody>
                    <a:bodyPr/>
                    <a:lstStyle/>
                    <a:p>
                      <a:pPr algn="l" fontAlgn="b"/>
                      <a:r>
                        <a:rPr lang="sv-SE" sz="1200" b="0" u="none" strike="noStrike">
                          <a:solidFill>
                            <a:srgbClr val="000000"/>
                          </a:solidFill>
                          <a:effectLst/>
                          <a:latin typeface="Arial" panose="020B0604020202020204" pitchFamily="34" charset="0"/>
                          <a:cs typeface="Arial" panose="020B0604020202020204" pitchFamily="34" charset="0"/>
                        </a:rPr>
                        <a:t>  -0.057*NH</a:t>
                      </a:r>
                      <a:r>
                        <a:rPr lang="sv-SE" sz="1200" b="0" u="none" strike="noStrike" baseline="-25000">
                          <a:solidFill>
                            <a:srgbClr val="000000"/>
                          </a:solidFill>
                          <a:effectLst/>
                          <a:latin typeface="Arial" panose="020B0604020202020204" pitchFamily="34" charset="0"/>
                          <a:cs typeface="Arial" panose="020B0604020202020204" pitchFamily="34" charset="0"/>
                        </a:rPr>
                        <a:t>4</a:t>
                      </a:r>
                      <a:r>
                        <a:rPr lang="sv-SE" sz="1200" b="0" u="none" strike="noStrike" baseline="30000">
                          <a:solidFill>
                            <a:srgbClr val="000000"/>
                          </a:solidFill>
                          <a:effectLst/>
                          <a:latin typeface="Arial" panose="020B0604020202020204" pitchFamily="34" charset="0"/>
                          <a:cs typeface="Arial" panose="020B0604020202020204" pitchFamily="34" charset="0"/>
                        </a:rPr>
                        <a:t>+</a:t>
                      </a:r>
                      <a:r>
                        <a:rPr lang="sv-SE" sz="1200" b="0" u="none" strike="noStrike">
                          <a:solidFill>
                            <a:srgbClr val="000000"/>
                          </a:solidFill>
                          <a:effectLst/>
                          <a:latin typeface="Arial" panose="020B0604020202020204" pitchFamily="34" charset="0"/>
                          <a:cs typeface="Arial" panose="020B0604020202020204" pitchFamily="34" charset="0"/>
                        </a:rPr>
                        <a:t> -0.054*Rosgen Index</a:t>
                      </a:r>
                      <a:endParaRPr lang="sv-SE"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-4.968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223418660"/>
                  </a:ext>
                </a:extLst>
              </a:tr>
              <a:tr h="155076">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+ 0.520*Flash Index -0.116*Conductivity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-5.122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26.2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1523286502"/>
                  </a:ext>
                </a:extLst>
              </a:tr>
              <a:tr h="199603">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  -0.052*Low Flow Pulse % -0.065*Conductivity + 4.174*NH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26.4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677" marR="7677" marT="7677" marB="0" anchor="b"/>
                </a:tc>
                <a:extLst>
                  <a:ext uri="{0D108BD9-81ED-4DB2-BD59-A6C34878D82A}">
                    <a16:rowId xmlns:a16="http://schemas.microsoft.com/office/drawing/2014/main" val="4232023721"/>
                  </a:ext>
                </a:extLst>
              </a:tr>
            </a:tbl>
          </a:graphicData>
        </a:graphic>
      </p:graphicFrame>
    </p:spTree>
    <p:extLst>
      <p:ext uri="{BB962C8B-B14F-4D97-AF65-F5344CB8AC3E}">
        <p14:creationId xmlns:p14="http://schemas.microsoft.com/office/powerpoint/2010/main" val="97170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5DDF777-F610-48D7-BB8C-FF0BB6EA49D1}"/>
              </a:ext>
            </a:extLst>
          </p:cNvPr>
          <p:cNvGraphicFramePr>
            <a:graphicFrameLocks noGrp="1"/>
          </p:cNvGraphicFramePr>
          <p:nvPr>
            <p:extLst>
              <p:ext uri="{D42A27DB-BD31-4B8C-83A1-F6EECF244321}">
                <p14:modId xmlns:p14="http://schemas.microsoft.com/office/powerpoint/2010/main" val="2068480397"/>
              </p:ext>
            </p:extLst>
          </p:nvPr>
        </p:nvGraphicFramePr>
        <p:xfrm>
          <a:off x="3565274" y="1930717"/>
          <a:ext cx="5061452" cy="2996565"/>
        </p:xfrm>
        <a:graphic>
          <a:graphicData uri="http://schemas.openxmlformats.org/drawingml/2006/table">
            <a:tbl>
              <a:tblPr firstRow="1" bandRow="1">
                <a:tableStyleId>{C083E6E3-FA7D-4D7B-A595-EF9225AFEA82}</a:tableStyleId>
              </a:tblPr>
              <a:tblGrid>
                <a:gridCol w="1081125">
                  <a:extLst>
                    <a:ext uri="{9D8B030D-6E8A-4147-A177-3AD203B41FA5}">
                      <a16:colId xmlns:a16="http://schemas.microsoft.com/office/drawing/2014/main" val="997372549"/>
                    </a:ext>
                  </a:extLst>
                </a:gridCol>
                <a:gridCol w="1338727">
                  <a:extLst>
                    <a:ext uri="{9D8B030D-6E8A-4147-A177-3AD203B41FA5}">
                      <a16:colId xmlns:a16="http://schemas.microsoft.com/office/drawing/2014/main" val="2752150310"/>
                    </a:ext>
                  </a:extLst>
                </a:gridCol>
                <a:gridCol w="774700">
                  <a:extLst>
                    <a:ext uri="{9D8B030D-6E8A-4147-A177-3AD203B41FA5}">
                      <a16:colId xmlns:a16="http://schemas.microsoft.com/office/drawing/2014/main" val="1481404036"/>
                    </a:ext>
                  </a:extLst>
                </a:gridCol>
                <a:gridCol w="482600">
                  <a:extLst>
                    <a:ext uri="{9D8B030D-6E8A-4147-A177-3AD203B41FA5}">
                      <a16:colId xmlns:a16="http://schemas.microsoft.com/office/drawing/2014/main" val="2350655694"/>
                    </a:ext>
                  </a:extLst>
                </a:gridCol>
                <a:gridCol w="660400">
                  <a:extLst>
                    <a:ext uri="{9D8B030D-6E8A-4147-A177-3AD203B41FA5}">
                      <a16:colId xmlns:a16="http://schemas.microsoft.com/office/drawing/2014/main" val="3543816699"/>
                    </a:ext>
                  </a:extLst>
                </a:gridCol>
                <a:gridCol w="723900">
                  <a:extLst>
                    <a:ext uri="{9D8B030D-6E8A-4147-A177-3AD203B41FA5}">
                      <a16:colId xmlns:a16="http://schemas.microsoft.com/office/drawing/2014/main" val="709942711"/>
                    </a:ext>
                  </a:extLst>
                </a:gridCol>
              </a:tblGrid>
              <a:tr h="238125">
                <a:tc gridSpan="2">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Fitted Vector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axis1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axis2</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p-value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68882352"/>
                  </a:ext>
                </a:extLst>
              </a:tr>
              <a:tr h="9620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Environment</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547733476"/>
                  </a:ext>
                </a:extLst>
              </a:tr>
              <a:tr h="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0.924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0.383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0.292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0.302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26587779"/>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0.345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0.051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8645376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0.877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370206221"/>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0.949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0.214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89355179"/>
                  </a:ext>
                </a:extLst>
              </a:tr>
              <a:tr h="257175">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0.986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0.104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20090493"/>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0.726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04381183"/>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0.363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67266160"/>
                  </a:ext>
                </a:extLst>
              </a:tr>
              <a:tr h="190500">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Species</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67689456"/>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C.lutrensis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-0.217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0.627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0.007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48551263"/>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L.megalotis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-0.407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0.720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0376447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P.latipinna</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0.837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0.016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0625568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L.macrochirus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0.756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0.018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2387997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G.affinis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0.618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0.041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20512744"/>
                  </a:ext>
                </a:extLst>
              </a:tr>
            </a:tbl>
          </a:graphicData>
        </a:graphic>
      </p:graphicFrame>
    </p:spTree>
    <p:extLst>
      <p:ext uri="{BB962C8B-B14F-4D97-AF65-F5344CB8AC3E}">
        <p14:creationId xmlns:p14="http://schemas.microsoft.com/office/powerpoint/2010/main" val="135835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CC41E8F-078C-4569-B812-46CCB30970E7}"/>
              </a:ext>
            </a:extLst>
          </p:cNvPr>
          <p:cNvGraphicFramePr>
            <a:graphicFrameLocks noGrp="1"/>
          </p:cNvGraphicFramePr>
          <p:nvPr>
            <p:extLst>
              <p:ext uri="{D42A27DB-BD31-4B8C-83A1-F6EECF244321}">
                <p14:modId xmlns:p14="http://schemas.microsoft.com/office/powerpoint/2010/main" val="2685733322"/>
              </p:ext>
            </p:extLst>
          </p:nvPr>
        </p:nvGraphicFramePr>
        <p:xfrm>
          <a:off x="3872847" y="1738312"/>
          <a:ext cx="4446305" cy="3381375"/>
        </p:xfrm>
        <a:graphic>
          <a:graphicData uri="http://schemas.openxmlformats.org/drawingml/2006/table">
            <a:tbl>
              <a:tblPr firstRow="1" bandRow="1">
                <a:tableStyleId>{C083E6E3-FA7D-4D7B-A595-EF9225AFEA82}</a:tableStyleId>
              </a:tblPr>
              <a:tblGrid>
                <a:gridCol w="914400">
                  <a:extLst>
                    <a:ext uri="{9D8B030D-6E8A-4147-A177-3AD203B41FA5}">
                      <a16:colId xmlns:a16="http://schemas.microsoft.com/office/drawing/2014/main" val="505767909"/>
                    </a:ext>
                  </a:extLst>
                </a:gridCol>
                <a:gridCol w="1303338">
                  <a:extLst>
                    <a:ext uri="{9D8B030D-6E8A-4147-A177-3AD203B41FA5}">
                      <a16:colId xmlns:a16="http://schemas.microsoft.com/office/drawing/2014/main" val="3460040935"/>
                    </a:ext>
                  </a:extLst>
                </a:gridCol>
                <a:gridCol w="492125">
                  <a:extLst>
                    <a:ext uri="{9D8B030D-6E8A-4147-A177-3AD203B41FA5}">
                      <a16:colId xmlns:a16="http://schemas.microsoft.com/office/drawing/2014/main" val="4215987598"/>
                    </a:ext>
                  </a:extLst>
                </a:gridCol>
                <a:gridCol w="492125">
                  <a:extLst>
                    <a:ext uri="{9D8B030D-6E8A-4147-A177-3AD203B41FA5}">
                      <a16:colId xmlns:a16="http://schemas.microsoft.com/office/drawing/2014/main" val="1017433444"/>
                    </a:ext>
                  </a:extLst>
                </a:gridCol>
                <a:gridCol w="492125">
                  <a:extLst>
                    <a:ext uri="{9D8B030D-6E8A-4147-A177-3AD203B41FA5}">
                      <a16:colId xmlns:a16="http://schemas.microsoft.com/office/drawing/2014/main" val="1485742145"/>
                    </a:ext>
                  </a:extLst>
                </a:gridCol>
                <a:gridCol w="752192">
                  <a:extLst>
                    <a:ext uri="{9D8B030D-6E8A-4147-A177-3AD203B41FA5}">
                      <a16:colId xmlns:a16="http://schemas.microsoft.com/office/drawing/2014/main" val="1000736940"/>
                    </a:ext>
                  </a:extLst>
                </a:gridCol>
              </a:tblGrid>
              <a:tr h="238125">
                <a:tc gridSpan="2">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Vector Input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axis1</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axis2</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p-value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98150274"/>
                  </a:ext>
                </a:extLst>
              </a:tr>
              <a:tr h="18764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Environment</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85883779"/>
                  </a:ext>
                </a:extLst>
              </a:tr>
              <a:tr h="187643">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0.976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0.022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893806472"/>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0.995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1340999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0.074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-0.975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8164009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0.697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929798604"/>
                  </a:ext>
                </a:extLst>
              </a:tr>
              <a:tr h="257175">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0.372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86019125"/>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-0.389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-0.921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35067570"/>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0.171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45046345"/>
                  </a:ext>
                </a:extLst>
              </a:tr>
              <a:tr h="190500">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Genus</a:t>
                      </a:r>
                    </a:p>
                  </a:txBody>
                  <a:tcPr marL="9525" marR="9525" marT="9525" marB="0" anchor="b"/>
                </a:tc>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89277732"/>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Hyalella</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31787666"/>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Cheumatopsyche</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-0.140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0.741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0.009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71759155"/>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Melanoides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0.266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0.017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27955128"/>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Plauditus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0.661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32438420"/>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Physa</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-0.158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33167930"/>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Caenis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0.642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0.037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63731100"/>
                  </a:ext>
                </a:extLst>
              </a:tr>
              <a:tr h="190500">
                <a:tc>
                  <a:txBody>
                    <a:bodyPr/>
                    <a:lstStyle/>
                    <a:p>
                      <a:pPr algn="l" fontAlgn="b"/>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200" b="0" i="1" u="none" strike="noStrike" dirty="0" err="1">
                          <a:solidFill>
                            <a:srgbClr val="000000"/>
                          </a:solidFill>
                          <a:effectLst/>
                          <a:latin typeface="Arial" panose="020B0604020202020204" pitchFamily="34" charset="0"/>
                          <a:cs typeface="Arial" panose="020B0604020202020204" pitchFamily="34" charset="0"/>
                        </a:rPr>
                        <a:t>Palaemonetes</a:t>
                      </a:r>
                      <a:endParaRPr lang="en-US" sz="12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0.045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32604055"/>
                  </a:ext>
                </a:extLst>
              </a:tr>
            </a:tbl>
          </a:graphicData>
        </a:graphic>
      </p:graphicFrame>
    </p:spTree>
    <p:extLst>
      <p:ext uri="{BB962C8B-B14F-4D97-AF65-F5344CB8AC3E}">
        <p14:creationId xmlns:p14="http://schemas.microsoft.com/office/powerpoint/2010/main" val="301830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0BEE2-E577-4FA3-B33E-21A0BFDD7E42}"/>
              </a:ext>
            </a:extLst>
          </p:cNvPr>
          <p:cNvPicPr/>
          <p:nvPr/>
        </p:nvPicPr>
        <p:blipFill>
          <a:blip r:embed="rId3"/>
          <a:stretch>
            <a:fillRect/>
          </a:stretch>
        </p:blipFill>
        <p:spPr>
          <a:xfrm>
            <a:off x="3124200" y="1265237"/>
            <a:ext cx="5943600" cy="4327525"/>
          </a:xfrm>
          <a:prstGeom prst="rect">
            <a:avLst/>
          </a:prstGeom>
        </p:spPr>
      </p:pic>
    </p:spTree>
    <p:extLst>
      <p:ext uri="{BB962C8B-B14F-4D97-AF65-F5344CB8AC3E}">
        <p14:creationId xmlns:p14="http://schemas.microsoft.com/office/powerpoint/2010/main" val="334713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25731-D08C-487C-8545-A0DC9052728D}"/>
              </a:ext>
            </a:extLst>
          </p:cNvPr>
          <p:cNvPicPr>
            <a:picLocks noChangeAspect="1"/>
          </p:cNvPicPr>
          <p:nvPr/>
        </p:nvPicPr>
        <p:blipFill>
          <a:blip r:embed="rId3"/>
          <a:stretch>
            <a:fillRect/>
          </a:stretch>
        </p:blipFill>
        <p:spPr>
          <a:xfrm>
            <a:off x="3238857" y="1048047"/>
            <a:ext cx="5714286" cy="4761905"/>
          </a:xfrm>
          <a:prstGeom prst="rect">
            <a:avLst/>
          </a:prstGeom>
        </p:spPr>
      </p:pic>
      <p:sp>
        <p:nvSpPr>
          <p:cNvPr id="33" name="Rectangle 32">
            <a:extLst>
              <a:ext uri="{FF2B5EF4-FFF2-40B4-BE49-F238E27FC236}">
                <a16:creationId xmlns:a16="http://schemas.microsoft.com/office/drawing/2014/main" id="{8170ED99-6A3C-4325-87DB-002EB63D3FE5}"/>
              </a:ext>
            </a:extLst>
          </p:cNvPr>
          <p:cNvSpPr/>
          <p:nvPr/>
        </p:nvSpPr>
        <p:spPr>
          <a:xfrm>
            <a:off x="3821041" y="1583150"/>
            <a:ext cx="4108522" cy="303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D110583-BFDD-4A55-8340-5EBF0CA76A93}"/>
              </a:ext>
            </a:extLst>
          </p:cNvPr>
          <p:cNvCxnSpPr>
            <a:cxnSpLocks/>
          </p:cNvCxnSpPr>
          <p:nvPr/>
        </p:nvCxnSpPr>
        <p:spPr>
          <a:xfrm flipV="1">
            <a:off x="5648325" y="2561214"/>
            <a:ext cx="1000125" cy="71200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7B7562C1-AA56-4429-A1C1-AD91B60AD3F7}"/>
              </a:ext>
            </a:extLst>
          </p:cNvPr>
          <p:cNvCxnSpPr>
            <a:cxnSpLocks/>
          </p:cNvCxnSpPr>
          <p:nvPr/>
        </p:nvCxnSpPr>
        <p:spPr>
          <a:xfrm flipV="1">
            <a:off x="5648325" y="2866014"/>
            <a:ext cx="1243013" cy="40720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9AF8448-8790-458D-8314-9349473AB174}"/>
              </a:ext>
            </a:extLst>
          </p:cNvPr>
          <p:cNvCxnSpPr>
            <a:cxnSpLocks/>
          </p:cNvCxnSpPr>
          <p:nvPr/>
        </p:nvCxnSpPr>
        <p:spPr>
          <a:xfrm flipV="1">
            <a:off x="5648325" y="3185102"/>
            <a:ext cx="1366838" cy="8811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29138C2-ABD9-4E99-B68F-6BD3CCA4E7CA}"/>
              </a:ext>
            </a:extLst>
          </p:cNvPr>
          <p:cNvCxnSpPr>
            <a:cxnSpLocks/>
          </p:cNvCxnSpPr>
          <p:nvPr/>
        </p:nvCxnSpPr>
        <p:spPr>
          <a:xfrm>
            <a:off x="5648325" y="3273221"/>
            <a:ext cx="1042988" cy="88343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F2E9F32C-3DA0-486A-82CA-C4406F5F555A}"/>
              </a:ext>
            </a:extLst>
          </p:cNvPr>
          <p:cNvCxnSpPr>
            <a:cxnSpLocks/>
          </p:cNvCxnSpPr>
          <p:nvPr/>
        </p:nvCxnSpPr>
        <p:spPr>
          <a:xfrm flipH="1">
            <a:off x="4769644" y="3273221"/>
            <a:ext cx="878682" cy="80483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8E5BBF2-1BC5-4E28-AEB4-34874CC45268}"/>
              </a:ext>
            </a:extLst>
          </p:cNvPr>
          <p:cNvCxnSpPr>
            <a:cxnSpLocks/>
          </p:cNvCxnSpPr>
          <p:nvPr/>
        </p:nvCxnSpPr>
        <p:spPr>
          <a:xfrm flipH="1" flipV="1">
            <a:off x="4548188" y="2309407"/>
            <a:ext cx="1100138" cy="96381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947B5A9-FD6A-409F-9DAB-551471C03DC4}"/>
              </a:ext>
            </a:extLst>
          </p:cNvPr>
          <p:cNvCxnSpPr>
            <a:cxnSpLocks/>
          </p:cNvCxnSpPr>
          <p:nvPr/>
        </p:nvCxnSpPr>
        <p:spPr>
          <a:xfrm flipH="1" flipV="1">
            <a:off x="5448300" y="2618364"/>
            <a:ext cx="200024" cy="65485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9F0E1B13-BB99-4D40-A464-26C9560D2B69}"/>
              </a:ext>
            </a:extLst>
          </p:cNvPr>
          <p:cNvSpPr/>
          <p:nvPr/>
        </p:nvSpPr>
        <p:spPr>
          <a:xfrm>
            <a:off x="5045869" y="2122472"/>
            <a:ext cx="152400" cy="142875"/>
          </a:xfrm>
          <a:prstGeom prst="ellipse">
            <a:avLst/>
          </a:prstGeom>
          <a:solidFill>
            <a:srgbClr val="450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A35C37-A0E6-4593-A526-796A54CFBA0D}"/>
              </a:ext>
            </a:extLst>
          </p:cNvPr>
          <p:cNvSpPr/>
          <p:nvPr/>
        </p:nvSpPr>
        <p:spPr>
          <a:xfrm>
            <a:off x="4202907" y="1622295"/>
            <a:ext cx="152400" cy="142875"/>
          </a:xfrm>
          <a:prstGeom prst="ellipse">
            <a:avLst/>
          </a:prstGeom>
          <a:solidFill>
            <a:srgbClr val="350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AE81987-6F78-4FF8-817D-162C112C7F4D}"/>
              </a:ext>
            </a:extLst>
          </p:cNvPr>
          <p:cNvSpPr/>
          <p:nvPr/>
        </p:nvSpPr>
        <p:spPr>
          <a:xfrm>
            <a:off x="5329237" y="2753214"/>
            <a:ext cx="152400" cy="142875"/>
          </a:xfrm>
          <a:prstGeom prst="ellipse">
            <a:avLst/>
          </a:prstGeom>
          <a:solidFill>
            <a:srgbClr val="2D7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1DFBD1-B7E2-4746-9880-2418E7B0CE06}"/>
              </a:ext>
            </a:extLst>
          </p:cNvPr>
          <p:cNvSpPr/>
          <p:nvPr/>
        </p:nvSpPr>
        <p:spPr>
          <a:xfrm>
            <a:off x="4944666" y="3557762"/>
            <a:ext cx="152400" cy="142875"/>
          </a:xfrm>
          <a:prstGeom prst="ellipse">
            <a:avLst/>
          </a:prstGeom>
          <a:solidFill>
            <a:srgbClr val="235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599F0E0-517A-4219-B3F0-81E5DDAA811B}"/>
              </a:ext>
            </a:extLst>
          </p:cNvPr>
          <p:cNvSpPr/>
          <p:nvPr/>
        </p:nvSpPr>
        <p:spPr>
          <a:xfrm>
            <a:off x="5581649" y="4130348"/>
            <a:ext cx="152400" cy="142875"/>
          </a:xfrm>
          <a:prstGeom prst="ellipse">
            <a:avLst/>
          </a:prstGeom>
          <a:solidFill>
            <a:srgbClr val="71C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29DD5C0-EAB5-4C66-8068-E63CE55DF58A}"/>
              </a:ext>
            </a:extLst>
          </p:cNvPr>
          <p:cNvSpPr/>
          <p:nvPr/>
        </p:nvSpPr>
        <p:spPr>
          <a:xfrm>
            <a:off x="4852988" y="3850957"/>
            <a:ext cx="152400" cy="142875"/>
          </a:xfrm>
          <a:prstGeom prst="ellipse">
            <a:avLst/>
          </a:prstGeom>
          <a:solidFill>
            <a:srgbClr val="7AD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2739D4E-634A-48D5-9851-F179CD01A73D}"/>
              </a:ext>
            </a:extLst>
          </p:cNvPr>
          <p:cNvSpPr/>
          <p:nvPr/>
        </p:nvSpPr>
        <p:spPr>
          <a:xfrm>
            <a:off x="3881438" y="4441925"/>
            <a:ext cx="152400" cy="142875"/>
          </a:xfrm>
          <a:prstGeom prst="ellipse">
            <a:avLst/>
          </a:prstGeom>
          <a:solidFill>
            <a:srgbClr val="279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BE72E7A-0EBD-4C53-9835-9F6FF638EB93}"/>
              </a:ext>
            </a:extLst>
          </p:cNvPr>
          <p:cNvSpPr/>
          <p:nvPr/>
        </p:nvSpPr>
        <p:spPr>
          <a:xfrm>
            <a:off x="6472236" y="3157835"/>
            <a:ext cx="152400" cy="142875"/>
          </a:xfrm>
          <a:prstGeom prst="ellipse">
            <a:avLst/>
          </a:prstGeom>
          <a:solidFill>
            <a:srgbClr val="74C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886D69-3F1B-4CD0-AAA7-7DDBBC3ECAF4}"/>
              </a:ext>
            </a:extLst>
          </p:cNvPr>
          <p:cNvSpPr/>
          <p:nvPr/>
        </p:nvSpPr>
        <p:spPr>
          <a:xfrm>
            <a:off x="7562492" y="3541686"/>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AB1FFBE-7601-484E-87C3-23D8CED0E02C}"/>
              </a:ext>
            </a:extLst>
          </p:cNvPr>
          <p:cNvSpPr/>
          <p:nvPr/>
        </p:nvSpPr>
        <p:spPr>
          <a:xfrm>
            <a:off x="7724596" y="2874354"/>
            <a:ext cx="152400" cy="142875"/>
          </a:xfrm>
          <a:prstGeom prst="ellipse">
            <a:avLst/>
          </a:prstGeom>
          <a:solidFill>
            <a:srgbClr val="FDE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840A2AF-68EF-4739-8EF7-26F916EB10F2}"/>
              </a:ext>
            </a:extLst>
          </p:cNvPr>
          <p:cNvSpPr txBox="1"/>
          <p:nvPr/>
        </p:nvSpPr>
        <p:spPr>
          <a:xfrm>
            <a:off x="4904244" y="2297305"/>
            <a:ext cx="1130438" cy="276999"/>
          </a:xfrm>
          <a:prstGeom prst="rect">
            <a:avLst/>
          </a:prstGeom>
          <a:noFill/>
        </p:spPr>
        <p:txBody>
          <a:bodyPr wrap="none" rtlCol="0">
            <a:spAutoFit/>
          </a:bodyPr>
          <a:lstStyle/>
          <a:p>
            <a:pPr algn="ctr"/>
            <a:r>
              <a:rPr lang="en-US" sz="1200" dirty="0" err="1">
                <a:latin typeface="Arial" panose="020B0604020202020204" pitchFamily="34" charset="0"/>
                <a:cs typeface="Arial" panose="020B0604020202020204" pitchFamily="34" charset="0"/>
              </a:rPr>
              <a:t>Rosgen</a:t>
            </a:r>
            <a:r>
              <a:rPr lang="en-US" sz="1200" dirty="0">
                <a:latin typeface="Arial" panose="020B0604020202020204" pitchFamily="34" charset="0"/>
                <a:cs typeface="Arial" panose="020B0604020202020204" pitchFamily="34" charset="0"/>
              </a:rPr>
              <a:t> Index</a:t>
            </a:r>
          </a:p>
        </p:txBody>
      </p:sp>
      <p:sp>
        <p:nvSpPr>
          <p:cNvPr id="49" name="TextBox 48">
            <a:extLst>
              <a:ext uri="{FF2B5EF4-FFF2-40B4-BE49-F238E27FC236}">
                <a16:creationId xmlns:a16="http://schemas.microsoft.com/office/drawing/2014/main" id="{0BFA4801-5B74-45C4-BC70-61DDC75924CA}"/>
              </a:ext>
            </a:extLst>
          </p:cNvPr>
          <p:cNvSpPr txBox="1"/>
          <p:nvPr/>
        </p:nvSpPr>
        <p:spPr>
          <a:xfrm>
            <a:off x="6514245" y="2168619"/>
            <a:ext cx="832279"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Low Flow</a:t>
            </a:r>
          </a:p>
          <a:p>
            <a:pPr algn="ctr"/>
            <a:r>
              <a:rPr lang="en-US" sz="1200" dirty="0">
                <a:latin typeface="Arial" panose="020B0604020202020204" pitchFamily="34" charset="0"/>
                <a:cs typeface="Arial" panose="020B0604020202020204" pitchFamily="34" charset="0"/>
              </a:rPr>
              <a:t>Pulse %</a:t>
            </a:r>
          </a:p>
        </p:txBody>
      </p:sp>
      <p:sp>
        <p:nvSpPr>
          <p:cNvPr id="50" name="TextBox 49">
            <a:extLst>
              <a:ext uri="{FF2B5EF4-FFF2-40B4-BE49-F238E27FC236}">
                <a16:creationId xmlns:a16="http://schemas.microsoft.com/office/drawing/2014/main" id="{EC48C0C1-F3F0-4347-9901-3615F2632073}"/>
              </a:ext>
            </a:extLst>
          </p:cNvPr>
          <p:cNvSpPr txBox="1"/>
          <p:nvPr/>
        </p:nvSpPr>
        <p:spPr>
          <a:xfrm>
            <a:off x="6833380" y="2700025"/>
            <a:ext cx="522900"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NH</a:t>
            </a:r>
            <a:r>
              <a:rPr lang="en-US" sz="1200" baseline="-2500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862C2CB-4A07-4FDE-8AA0-9A34B25FE737}"/>
              </a:ext>
            </a:extLst>
          </p:cNvPr>
          <p:cNvSpPr txBox="1"/>
          <p:nvPr/>
        </p:nvSpPr>
        <p:spPr>
          <a:xfrm>
            <a:off x="6936227" y="3025019"/>
            <a:ext cx="712054"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Canopy</a:t>
            </a:r>
          </a:p>
        </p:txBody>
      </p:sp>
      <p:sp>
        <p:nvSpPr>
          <p:cNvPr id="52" name="TextBox 51">
            <a:extLst>
              <a:ext uri="{FF2B5EF4-FFF2-40B4-BE49-F238E27FC236}">
                <a16:creationId xmlns:a16="http://schemas.microsoft.com/office/drawing/2014/main" id="{0561ED95-0EFC-484F-8A5E-E7CFC41E570F}"/>
              </a:ext>
            </a:extLst>
          </p:cNvPr>
          <p:cNvSpPr txBox="1"/>
          <p:nvPr/>
        </p:nvSpPr>
        <p:spPr>
          <a:xfrm>
            <a:off x="6516425" y="4164926"/>
            <a:ext cx="1019831"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Conductivity</a:t>
            </a:r>
          </a:p>
        </p:txBody>
      </p:sp>
      <p:sp>
        <p:nvSpPr>
          <p:cNvPr id="53" name="TextBox 52">
            <a:extLst>
              <a:ext uri="{FF2B5EF4-FFF2-40B4-BE49-F238E27FC236}">
                <a16:creationId xmlns:a16="http://schemas.microsoft.com/office/drawing/2014/main" id="{64D6EC10-C12E-49A5-921D-B3320BC6BC57}"/>
              </a:ext>
            </a:extLst>
          </p:cNvPr>
          <p:cNvSpPr txBox="1"/>
          <p:nvPr/>
        </p:nvSpPr>
        <p:spPr>
          <a:xfrm>
            <a:off x="4175690" y="4098535"/>
            <a:ext cx="978153"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Flash Index</a:t>
            </a:r>
          </a:p>
        </p:txBody>
      </p:sp>
      <p:sp>
        <p:nvSpPr>
          <p:cNvPr id="54" name="TextBox 53">
            <a:extLst>
              <a:ext uri="{FF2B5EF4-FFF2-40B4-BE49-F238E27FC236}">
                <a16:creationId xmlns:a16="http://schemas.microsoft.com/office/drawing/2014/main" id="{3C62DB83-3E35-4545-A473-DE91A8AC7125}"/>
              </a:ext>
            </a:extLst>
          </p:cNvPr>
          <p:cNvSpPr txBox="1"/>
          <p:nvPr/>
        </p:nvSpPr>
        <p:spPr>
          <a:xfrm>
            <a:off x="3891189" y="2070121"/>
            <a:ext cx="1027845"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Precipitation</a:t>
            </a:r>
          </a:p>
        </p:txBody>
      </p:sp>
      <p:sp>
        <p:nvSpPr>
          <p:cNvPr id="58" name="TextBox 57">
            <a:extLst>
              <a:ext uri="{FF2B5EF4-FFF2-40B4-BE49-F238E27FC236}">
                <a16:creationId xmlns:a16="http://schemas.microsoft.com/office/drawing/2014/main" id="{70DB638B-DB2E-484D-8925-0642BB73CC88}"/>
              </a:ext>
            </a:extLst>
          </p:cNvPr>
          <p:cNvSpPr txBox="1"/>
          <p:nvPr/>
        </p:nvSpPr>
        <p:spPr>
          <a:xfrm>
            <a:off x="7941835" y="2208620"/>
            <a:ext cx="1170513" cy="523220"/>
          </a:xfrm>
          <a:prstGeom prst="rect">
            <a:avLst/>
          </a:prstGeom>
          <a:solidFill>
            <a:schemeClr val="bg1"/>
          </a:solidFill>
        </p:spPr>
        <p:txBody>
          <a:bodyPr wrap="none" rtlCol="0">
            <a:spAutoFit/>
          </a:bodyPr>
          <a:lstStyle/>
          <a:p>
            <a:pPr algn="ctr"/>
            <a:r>
              <a:rPr lang="en-US" sz="1400" dirty="0">
                <a:latin typeface="Arial" panose="020B0604020202020204" pitchFamily="34" charset="0"/>
                <a:cs typeface="Arial" panose="020B0604020202020204" pitchFamily="34" charset="0"/>
              </a:rPr>
              <a:t>Precipitation</a:t>
            </a:r>
          </a:p>
          <a:p>
            <a:pPr algn="ctr"/>
            <a:r>
              <a:rPr lang="en-US" sz="1400" dirty="0">
                <a:latin typeface="Arial" panose="020B0604020202020204" pitchFamily="34" charset="0"/>
                <a:cs typeface="Arial" panose="020B0604020202020204" pitchFamily="34" charset="0"/>
              </a:rPr>
              <a:t>(cm/</a:t>
            </a:r>
            <a:r>
              <a:rPr lang="en-US" sz="1400" dirty="0" err="1">
                <a:latin typeface="Arial" panose="020B0604020202020204" pitchFamily="34" charset="0"/>
                <a:cs typeface="Arial" panose="020B0604020202020204" pitchFamily="34" charset="0"/>
              </a:rPr>
              <a:t>yr</a:t>
            </a:r>
            <a:r>
              <a:rPr lang="en-US" sz="14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F96E1328-A70C-4176-87F9-5924919E27F6}"/>
              </a:ext>
            </a:extLst>
          </p:cNvPr>
          <p:cNvSpPr txBox="1"/>
          <p:nvPr/>
        </p:nvSpPr>
        <p:spPr>
          <a:xfrm>
            <a:off x="4580905" y="4988870"/>
            <a:ext cx="2788610" cy="369332"/>
          </a:xfrm>
          <a:prstGeom prst="rect">
            <a:avLst/>
          </a:prstGeom>
          <a:solidFill>
            <a:schemeClr val="bg1"/>
          </a:solidFill>
        </p:spPr>
        <p:txBody>
          <a:bodyPr wrap="square" rtlCol="0">
            <a:spAutoFit/>
          </a:bodyPr>
          <a:lstStyle/>
          <a:p>
            <a:pPr algn="ctr"/>
            <a:r>
              <a:rPr lang="en-US" dirty="0"/>
              <a:t>PC1 (43.2%)</a:t>
            </a:r>
          </a:p>
        </p:txBody>
      </p:sp>
      <p:sp>
        <p:nvSpPr>
          <p:cNvPr id="32" name="TextBox 31">
            <a:extLst>
              <a:ext uri="{FF2B5EF4-FFF2-40B4-BE49-F238E27FC236}">
                <a16:creationId xmlns:a16="http://schemas.microsoft.com/office/drawing/2014/main" id="{7CA99775-E312-4837-8F12-8CE5CA2E7B13}"/>
              </a:ext>
            </a:extLst>
          </p:cNvPr>
          <p:cNvSpPr txBox="1"/>
          <p:nvPr/>
        </p:nvSpPr>
        <p:spPr>
          <a:xfrm rot="16200000">
            <a:off x="1948894" y="2992734"/>
            <a:ext cx="2788610" cy="369332"/>
          </a:xfrm>
          <a:prstGeom prst="rect">
            <a:avLst/>
          </a:prstGeom>
          <a:solidFill>
            <a:schemeClr val="bg1"/>
          </a:solidFill>
        </p:spPr>
        <p:txBody>
          <a:bodyPr wrap="square" rtlCol="0">
            <a:spAutoFit/>
          </a:bodyPr>
          <a:lstStyle/>
          <a:p>
            <a:pPr algn="ctr"/>
            <a:r>
              <a:rPr lang="en-US" dirty="0"/>
              <a:t>PC1 (19.9%)</a:t>
            </a:r>
          </a:p>
        </p:txBody>
      </p:sp>
      <p:sp>
        <p:nvSpPr>
          <p:cNvPr id="2" name="Rectangle 1">
            <a:extLst>
              <a:ext uri="{FF2B5EF4-FFF2-40B4-BE49-F238E27FC236}">
                <a16:creationId xmlns:a16="http://schemas.microsoft.com/office/drawing/2014/main" id="{EEC5B516-4868-47DE-8C1F-531452F9AA67}"/>
              </a:ext>
            </a:extLst>
          </p:cNvPr>
          <p:cNvSpPr/>
          <p:nvPr/>
        </p:nvSpPr>
        <p:spPr>
          <a:xfrm>
            <a:off x="7937026" y="2968454"/>
            <a:ext cx="1199661" cy="98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72382056-9754-4570-9835-BCD876E98801}"/>
              </a:ext>
            </a:extLst>
          </p:cNvPr>
          <p:cNvPicPr>
            <a:picLocks noChangeAspect="1"/>
          </p:cNvPicPr>
          <p:nvPr/>
        </p:nvPicPr>
        <p:blipFill rotWithShape="1">
          <a:blip r:embed="rId4"/>
          <a:srcRect r="-3373" b="35039"/>
          <a:stretch/>
        </p:blipFill>
        <p:spPr>
          <a:xfrm>
            <a:off x="8016609" y="2251008"/>
            <a:ext cx="1138923" cy="1956306"/>
          </a:xfrm>
          <a:prstGeom prst="rect">
            <a:avLst/>
          </a:prstGeom>
        </p:spPr>
      </p:pic>
    </p:spTree>
    <p:extLst>
      <p:ext uri="{BB962C8B-B14F-4D97-AF65-F5344CB8AC3E}">
        <p14:creationId xmlns:p14="http://schemas.microsoft.com/office/powerpoint/2010/main" val="230225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8624E9E9-D4EF-4CAF-96D6-0EDA3C2818B5}"/>
              </a:ext>
            </a:extLst>
          </p:cNvPr>
          <p:cNvPicPr>
            <a:picLocks noChangeAspect="1"/>
          </p:cNvPicPr>
          <p:nvPr/>
        </p:nvPicPr>
        <p:blipFill>
          <a:blip r:embed="rId3"/>
          <a:stretch>
            <a:fillRect/>
          </a:stretch>
        </p:blipFill>
        <p:spPr>
          <a:xfrm>
            <a:off x="0" y="0"/>
            <a:ext cx="11433485" cy="6276588"/>
          </a:xfrm>
          <a:prstGeom prst="rect">
            <a:avLst/>
          </a:prstGeom>
        </p:spPr>
      </p:pic>
      <p:pic>
        <p:nvPicPr>
          <p:cNvPr id="8" name="Picture 7">
            <a:extLst>
              <a:ext uri="{FF2B5EF4-FFF2-40B4-BE49-F238E27FC236}">
                <a16:creationId xmlns:a16="http://schemas.microsoft.com/office/drawing/2014/main" id="{0377E87E-7EEF-4F58-A439-4B01021EBC99}"/>
              </a:ext>
            </a:extLst>
          </p:cNvPr>
          <p:cNvPicPr>
            <a:picLocks noChangeAspect="1"/>
          </p:cNvPicPr>
          <p:nvPr/>
        </p:nvPicPr>
        <p:blipFill>
          <a:blip r:embed="rId4"/>
          <a:stretch>
            <a:fillRect/>
          </a:stretch>
        </p:blipFill>
        <p:spPr>
          <a:xfrm>
            <a:off x="11433485" y="2269053"/>
            <a:ext cx="758515" cy="2073275"/>
          </a:xfrm>
          <a:prstGeom prst="rect">
            <a:avLst/>
          </a:prstGeom>
        </p:spPr>
      </p:pic>
      <p:cxnSp>
        <p:nvCxnSpPr>
          <p:cNvPr id="21" name="Straight Arrow Connector 20">
            <a:extLst>
              <a:ext uri="{FF2B5EF4-FFF2-40B4-BE49-F238E27FC236}">
                <a16:creationId xmlns:a16="http://schemas.microsoft.com/office/drawing/2014/main" id="{8833A383-C6E4-4C9E-BB31-ED6C9FC32EA8}"/>
              </a:ext>
            </a:extLst>
          </p:cNvPr>
          <p:cNvCxnSpPr>
            <a:cxnSpLocks/>
          </p:cNvCxnSpPr>
          <p:nvPr/>
        </p:nvCxnSpPr>
        <p:spPr>
          <a:xfrm>
            <a:off x="9433778" y="4948402"/>
            <a:ext cx="443830" cy="7665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BCA350-0961-45C4-B087-479809E66A66}"/>
              </a:ext>
            </a:extLst>
          </p:cNvPr>
          <p:cNvCxnSpPr>
            <a:cxnSpLocks/>
          </p:cNvCxnSpPr>
          <p:nvPr/>
        </p:nvCxnSpPr>
        <p:spPr>
          <a:xfrm flipH="1">
            <a:off x="8552717" y="4944831"/>
            <a:ext cx="881062" cy="520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272021B-F4A5-41D1-A76E-ABD816F963E1}"/>
              </a:ext>
            </a:extLst>
          </p:cNvPr>
          <p:cNvSpPr/>
          <p:nvPr/>
        </p:nvSpPr>
        <p:spPr>
          <a:xfrm>
            <a:off x="9094013" y="5581584"/>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E61C7486-7FA1-4FEB-91B8-DFE2C09FF77C}"/>
              </a:ext>
            </a:extLst>
          </p:cNvPr>
          <p:cNvSpPr/>
          <p:nvPr/>
        </p:nvSpPr>
        <p:spPr>
          <a:xfrm>
            <a:off x="9706342" y="5501013"/>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DA9C21ED-2786-428A-9F4A-06BB783F57E8}"/>
              </a:ext>
            </a:extLst>
          </p:cNvPr>
          <p:cNvSpPr/>
          <p:nvPr/>
        </p:nvSpPr>
        <p:spPr>
          <a:xfrm>
            <a:off x="9020575" y="5277206"/>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4A676D1C-E1C0-41D1-B92B-C5013FECDACF}"/>
              </a:ext>
            </a:extLst>
          </p:cNvPr>
          <p:cNvSpPr/>
          <p:nvPr/>
        </p:nvSpPr>
        <p:spPr>
          <a:xfrm>
            <a:off x="8446269" y="5143678"/>
            <a:ext cx="148829" cy="147637"/>
          </a:xfrm>
          <a:prstGeom prst="ellipse">
            <a:avLst/>
          </a:prstGeom>
          <a:solidFill>
            <a:srgbClr val="693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2514486F-D5C8-4E9B-9DAD-F7B30A816FA1}"/>
              </a:ext>
            </a:extLst>
          </p:cNvPr>
          <p:cNvSpPr/>
          <p:nvPr/>
        </p:nvSpPr>
        <p:spPr>
          <a:xfrm>
            <a:off x="8714544" y="4797194"/>
            <a:ext cx="148829" cy="147637"/>
          </a:xfrm>
          <a:prstGeom prst="ellipse">
            <a:avLst/>
          </a:prstGeom>
          <a:solidFill>
            <a:srgbClr val="6B4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6D0D50A1-D6F4-42AF-A018-DAB4BE8757E1}"/>
              </a:ext>
            </a:extLst>
          </p:cNvPr>
          <p:cNvSpPr/>
          <p:nvPr/>
        </p:nvSpPr>
        <p:spPr>
          <a:xfrm>
            <a:off x="10960457" y="5305902"/>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0B7637EE-B0E3-484B-895E-B50C5FF3F129}"/>
              </a:ext>
            </a:extLst>
          </p:cNvPr>
          <p:cNvSpPr/>
          <p:nvPr/>
        </p:nvSpPr>
        <p:spPr>
          <a:xfrm>
            <a:off x="8788959" y="3860388"/>
            <a:ext cx="148829" cy="147637"/>
          </a:xfrm>
          <a:prstGeom prst="ellipse">
            <a:avLst/>
          </a:prstGeom>
          <a:solidFill>
            <a:srgbClr val="5F8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C8BE61B-1F95-464C-980D-98CAB4101B53}"/>
              </a:ext>
            </a:extLst>
          </p:cNvPr>
          <p:cNvSpPr/>
          <p:nvPr/>
        </p:nvSpPr>
        <p:spPr>
          <a:xfrm>
            <a:off x="11017277" y="4902117"/>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0A74C50E-F3A2-4C08-B2E5-C5A8D70A471A}"/>
              </a:ext>
            </a:extLst>
          </p:cNvPr>
          <p:cNvSpPr txBox="1"/>
          <p:nvPr/>
        </p:nvSpPr>
        <p:spPr>
          <a:xfrm>
            <a:off x="8328423" y="4191413"/>
            <a:ext cx="941788"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L. </a:t>
            </a:r>
            <a:r>
              <a:rPr lang="en-US" sz="1100" i="1" dirty="0" err="1">
                <a:latin typeface="Arial" panose="020B0604020202020204" pitchFamily="34" charset="0"/>
                <a:cs typeface="Arial" panose="020B0604020202020204" pitchFamily="34" charset="0"/>
              </a:rPr>
              <a:t>megalotis</a:t>
            </a:r>
            <a:endParaRPr lang="en-US" sz="1100" i="1" dirty="0">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9EA360EA-96B3-4B18-B0F5-500A9C01BE4B}"/>
              </a:ext>
            </a:extLst>
          </p:cNvPr>
          <p:cNvCxnSpPr>
            <a:cxnSpLocks/>
          </p:cNvCxnSpPr>
          <p:nvPr/>
        </p:nvCxnSpPr>
        <p:spPr>
          <a:xfrm>
            <a:off x="9433777" y="4948402"/>
            <a:ext cx="944758" cy="182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9A8656-8F30-4144-92D6-DDEEFF9C23A4}"/>
              </a:ext>
            </a:extLst>
          </p:cNvPr>
          <p:cNvCxnSpPr>
            <a:cxnSpLocks/>
          </p:cNvCxnSpPr>
          <p:nvPr/>
        </p:nvCxnSpPr>
        <p:spPr>
          <a:xfrm flipH="1" flipV="1">
            <a:off x="8972113" y="3577233"/>
            <a:ext cx="459284" cy="1371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412C9-9698-4199-A5BD-31631D2FB88F}"/>
              </a:ext>
            </a:extLst>
          </p:cNvPr>
          <p:cNvCxnSpPr>
            <a:cxnSpLocks/>
          </p:cNvCxnSpPr>
          <p:nvPr/>
        </p:nvCxnSpPr>
        <p:spPr>
          <a:xfrm flipH="1">
            <a:off x="8892046" y="4940722"/>
            <a:ext cx="539351" cy="138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8740835-8FF3-4892-9741-C21D8F831AAD}"/>
              </a:ext>
            </a:extLst>
          </p:cNvPr>
          <p:cNvSpPr/>
          <p:nvPr/>
        </p:nvSpPr>
        <p:spPr>
          <a:xfrm>
            <a:off x="9111345" y="4962064"/>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3991065F-E2AD-48F5-AD06-A9216C86F2C6}"/>
              </a:ext>
            </a:extLst>
          </p:cNvPr>
          <p:cNvSpPr/>
          <p:nvPr/>
        </p:nvSpPr>
        <p:spPr>
          <a:xfrm>
            <a:off x="8846787" y="3253426"/>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57641F1E-BBD1-490B-A0E4-C942230A8E04}"/>
              </a:ext>
            </a:extLst>
          </p:cNvPr>
          <p:cNvSpPr txBox="1"/>
          <p:nvPr/>
        </p:nvSpPr>
        <p:spPr>
          <a:xfrm>
            <a:off x="8514730" y="5069815"/>
            <a:ext cx="1122655"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L. macrochirus</a:t>
            </a:r>
          </a:p>
        </p:txBody>
      </p:sp>
      <p:sp>
        <p:nvSpPr>
          <p:cNvPr id="38" name="TextBox 37">
            <a:extLst>
              <a:ext uri="{FF2B5EF4-FFF2-40B4-BE49-F238E27FC236}">
                <a16:creationId xmlns:a16="http://schemas.microsoft.com/office/drawing/2014/main" id="{3D8EE5CF-7509-4370-A11B-B031022375CA}"/>
              </a:ext>
            </a:extLst>
          </p:cNvPr>
          <p:cNvSpPr txBox="1"/>
          <p:nvPr/>
        </p:nvSpPr>
        <p:spPr>
          <a:xfrm>
            <a:off x="9878222" y="5240896"/>
            <a:ext cx="1065503"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G. </a:t>
            </a:r>
            <a:r>
              <a:rPr lang="en-US" sz="1100" i="1" dirty="0" err="1">
                <a:latin typeface="Arial" panose="020B0604020202020204" pitchFamily="34" charset="0"/>
                <a:cs typeface="Arial" panose="020B0604020202020204" pitchFamily="34" charset="0"/>
              </a:rPr>
              <a:t>affinis</a:t>
            </a:r>
            <a:endParaRPr lang="en-US" sz="1100" i="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C12954B-3DBD-4E62-B0D8-C79CA4A13780}"/>
              </a:ext>
            </a:extLst>
          </p:cNvPr>
          <p:cNvSpPr txBox="1"/>
          <p:nvPr/>
        </p:nvSpPr>
        <p:spPr>
          <a:xfrm>
            <a:off x="10185982" y="4896974"/>
            <a:ext cx="939129"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P. </a:t>
            </a:r>
            <a:r>
              <a:rPr lang="en-US" sz="1100" i="1" dirty="0" err="1">
                <a:latin typeface="Arial" panose="020B0604020202020204" pitchFamily="34" charset="0"/>
                <a:cs typeface="Arial" panose="020B0604020202020204" pitchFamily="34" charset="0"/>
              </a:rPr>
              <a:t>latipinna</a:t>
            </a:r>
            <a:endParaRPr lang="en-US" sz="1100" i="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6E758FE-5F98-48F9-9BAB-024322AFD542}"/>
              </a:ext>
            </a:extLst>
          </p:cNvPr>
          <p:cNvSpPr txBox="1"/>
          <p:nvPr/>
        </p:nvSpPr>
        <p:spPr>
          <a:xfrm>
            <a:off x="8846786" y="3353499"/>
            <a:ext cx="1030821" cy="261610"/>
          </a:xfrm>
          <a:prstGeom prst="rect">
            <a:avLst/>
          </a:prstGeom>
          <a:noFill/>
        </p:spPr>
        <p:txBody>
          <a:bodyPr wrap="square" rtlCol="0">
            <a:spAutoFit/>
          </a:bodyPr>
          <a:lstStyle/>
          <a:p>
            <a:r>
              <a:rPr lang="en-US" sz="1100" i="1" dirty="0">
                <a:latin typeface="Arial" panose="020B0604020202020204" pitchFamily="34" charset="0"/>
                <a:cs typeface="Arial" panose="020B0604020202020204" pitchFamily="34" charset="0"/>
              </a:rPr>
              <a:t>C. </a:t>
            </a:r>
            <a:r>
              <a:rPr lang="en-US" sz="1100" i="1" dirty="0" err="1">
                <a:latin typeface="Arial" panose="020B0604020202020204" pitchFamily="34" charset="0"/>
                <a:cs typeface="Arial" panose="020B0604020202020204" pitchFamily="34" charset="0"/>
              </a:rPr>
              <a:t>lutrensis</a:t>
            </a:r>
            <a:endParaRPr lang="en-US" sz="1100" i="1" dirty="0">
              <a:latin typeface="Arial" panose="020B0604020202020204" pitchFamily="34" charset="0"/>
              <a:cs typeface="Arial" panose="020B0604020202020204" pitchFamily="34" charset="0"/>
            </a:endParaRPr>
          </a:p>
        </p:txBody>
      </p:sp>
      <p:pic>
        <p:nvPicPr>
          <p:cNvPr id="51" name="Picture 50" descr="A close up of a fish&#10;&#10;Description automatically generated">
            <a:extLst>
              <a:ext uri="{FF2B5EF4-FFF2-40B4-BE49-F238E27FC236}">
                <a16:creationId xmlns:a16="http://schemas.microsoft.com/office/drawing/2014/main" id="{B666B93E-8508-4C03-8BCD-0BC95B540000}"/>
              </a:ext>
            </a:extLst>
          </p:cNvPr>
          <p:cNvPicPr>
            <a:picLocks noChangeAspect="1"/>
          </p:cNvPicPr>
          <p:nvPr/>
        </p:nvPicPr>
        <p:blipFill rotWithShape="1">
          <a:blip r:embed="rId5">
            <a:extLst>
              <a:ext uri="{28A0092B-C50C-407E-A947-70E740481C1C}">
                <a14:useLocalDpi xmlns:a14="http://schemas.microsoft.com/office/drawing/2010/main" val="0"/>
              </a:ext>
            </a:extLst>
          </a:blip>
          <a:srcRect l="7260" t="15335" r="6711" b="34350"/>
          <a:stretch/>
        </p:blipFill>
        <p:spPr>
          <a:xfrm flipH="1">
            <a:off x="9932308" y="5447746"/>
            <a:ext cx="540722" cy="237279"/>
          </a:xfrm>
          <a:prstGeom prst="rect">
            <a:avLst/>
          </a:prstGeom>
        </p:spPr>
      </p:pic>
      <p:pic>
        <p:nvPicPr>
          <p:cNvPr id="52" name="Picture 51" descr="A close up of a fish&#10;&#10;Description automatically generated">
            <a:extLst>
              <a:ext uri="{FF2B5EF4-FFF2-40B4-BE49-F238E27FC236}">
                <a16:creationId xmlns:a16="http://schemas.microsoft.com/office/drawing/2014/main" id="{A03C8E0E-F5FC-4CA5-8D35-047D41ECAA95}"/>
              </a:ext>
            </a:extLst>
          </p:cNvPr>
          <p:cNvPicPr>
            <a:picLocks noChangeAspect="1"/>
          </p:cNvPicPr>
          <p:nvPr/>
        </p:nvPicPr>
        <p:blipFill rotWithShape="1">
          <a:blip r:embed="rId6">
            <a:clrChange>
              <a:clrFrom>
                <a:srgbClr val="0000AA"/>
              </a:clrFrom>
              <a:clrTo>
                <a:srgbClr val="0000AA">
                  <a:alpha val="0"/>
                </a:srgbClr>
              </a:clrTo>
            </a:clrChange>
            <a:extLst>
              <a:ext uri="{28A0092B-C50C-407E-A947-70E740481C1C}">
                <a14:useLocalDpi xmlns:a14="http://schemas.microsoft.com/office/drawing/2010/main" val="0"/>
              </a:ext>
            </a:extLst>
          </a:blip>
          <a:srcRect l="9193" t="19355" r="9516" b="30322"/>
          <a:stretch/>
        </p:blipFill>
        <p:spPr>
          <a:xfrm flipH="1">
            <a:off x="10417355" y="5106799"/>
            <a:ext cx="506974" cy="235381"/>
          </a:xfrm>
          <a:prstGeom prst="rect">
            <a:avLst/>
          </a:prstGeom>
        </p:spPr>
      </p:pic>
      <p:pic>
        <p:nvPicPr>
          <p:cNvPr id="53" name="Picture 52" descr="A close up of a fish&#10;&#10;Description automatically generated">
            <a:extLst>
              <a:ext uri="{FF2B5EF4-FFF2-40B4-BE49-F238E27FC236}">
                <a16:creationId xmlns:a16="http://schemas.microsoft.com/office/drawing/2014/main" id="{FEC2EAAB-A946-4D27-AB7A-19A24340F3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5466" y="5282007"/>
            <a:ext cx="557354" cy="343065"/>
          </a:xfrm>
          <a:prstGeom prst="rect">
            <a:avLst/>
          </a:prstGeom>
        </p:spPr>
      </p:pic>
      <p:pic>
        <p:nvPicPr>
          <p:cNvPr id="54" name="Picture 53">
            <a:extLst>
              <a:ext uri="{FF2B5EF4-FFF2-40B4-BE49-F238E27FC236}">
                <a16:creationId xmlns:a16="http://schemas.microsoft.com/office/drawing/2014/main" id="{314BA5B2-1CBD-4BF4-A173-EDCBC54C00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201" b="89831" l="3438" r="95000">
                        <a14:foregroundMark x1="7031" y1="52542" x2="7031" y2="52542"/>
                        <a14:foregroundMark x1="3438" y1="52542" x2="3438" y2="52542"/>
                        <a14:foregroundMark x1="94531" y1="32930" x2="94531" y2="32930"/>
                        <a14:foregroundMark x1="95000" y1="62470" x2="95000" y2="62470"/>
                      </a14:backgroundRemoval>
                    </a14:imgEffect>
                  </a14:imgLayer>
                </a14:imgProps>
              </a:ext>
            </a:extLst>
          </a:blip>
          <a:stretch>
            <a:fillRect/>
          </a:stretch>
        </p:blipFill>
        <p:spPr>
          <a:xfrm flipH="1">
            <a:off x="8408857" y="4390479"/>
            <a:ext cx="584391" cy="377115"/>
          </a:xfrm>
          <a:prstGeom prst="rect">
            <a:avLst/>
          </a:prstGeom>
        </p:spPr>
      </p:pic>
      <p:pic>
        <p:nvPicPr>
          <p:cNvPr id="55" name="Picture 54" descr="A close up of a fish&#10;&#10;Description automatically generated">
            <a:extLst>
              <a:ext uri="{FF2B5EF4-FFF2-40B4-BE49-F238E27FC236}">
                <a16:creationId xmlns:a16="http://schemas.microsoft.com/office/drawing/2014/main" id="{36011413-6E72-4888-894D-189956B92A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1345" y="3600290"/>
            <a:ext cx="495833" cy="266987"/>
          </a:xfrm>
          <a:prstGeom prst="rect">
            <a:avLst/>
          </a:prstGeom>
        </p:spPr>
      </p:pic>
      <p:sp>
        <p:nvSpPr>
          <p:cNvPr id="74" name="TextBox 73">
            <a:extLst>
              <a:ext uri="{FF2B5EF4-FFF2-40B4-BE49-F238E27FC236}">
                <a16:creationId xmlns:a16="http://schemas.microsoft.com/office/drawing/2014/main" id="{CCF733E4-0DAF-402B-8CAD-B4E58836B638}"/>
              </a:ext>
            </a:extLst>
          </p:cNvPr>
          <p:cNvSpPr txBox="1"/>
          <p:nvPr/>
        </p:nvSpPr>
        <p:spPr>
          <a:xfrm>
            <a:off x="5716742" y="5979870"/>
            <a:ext cx="692818" cy="369332"/>
          </a:xfrm>
          <a:prstGeom prst="rect">
            <a:avLst/>
          </a:prstGeom>
          <a:solidFill>
            <a:schemeClr val="bg1"/>
          </a:solidFill>
        </p:spPr>
        <p:txBody>
          <a:bodyPr wrap="none" rtlCol="0">
            <a:spAutoFit/>
          </a:bodyPr>
          <a:lstStyle/>
          <a:p>
            <a:r>
              <a:rPr lang="en-US" sz="1800" dirty="0">
                <a:latin typeface="Arial" panose="020B0604020202020204" pitchFamily="34" charset="0"/>
                <a:cs typeface="Arial" panose="020B0604020202020204" pitchFamily="34" charset="0"/>
              </a:rPr>
              <a:t>NH</a:t>
            </a:r>
            <a:r>
              <a:rPr lang="en-US" sz="1800" baseline="-25000" dirty="0">
                <a:latin typeface="Arial" panose="020B0604020202020204" pitchFamily="34" charset="0"/>
                <a:cs typeface="Arial" panose="020B0604020202020204" pitchFamily="34" charset="0"/>
              </a:rPr>
              <a:t>4</a:t>
            </a:r>
            <a:r>
              <a:rPr lang="en-US" sz="1800" baseline="30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cxnSp>
        <p:nvCxnSpPr>
          <p:cNvPr id="58" name="Straight Arrow Connector 57">
            <a:extLst>
              <a:ext uri="{FF2B5EF4-FFF2-40B4-BE49-F238E27FC236}">
                <a16:creationId xmlns:a16="http://schemas.microsoft.com/office/drawing/2014/main" id="{38E26E5C-C2F3-4CBB-9BAB-87E86F2BB5A4}"/>
              </a:ext>
            </a:extLst>
          </p:cNvPr>
          <p:cNvCxnSpPr>
            <a:cxnSpLocks/>
          </p:cNvCxnSpPr>
          <p:nvPr/>
        </p:nvCxnSpPr>
        <p:spPr>
          <a:xfrm>
            <a:off x="9457335" y="1786087"/>
            <a:ext cx="103796" cy="769378"/>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0C3BCA5-B381-4D65-A3E1-2B4BF1065069}"/>
              </a:ext>
            </a:extLst>
          </p:cNvPr>
          <p:cNvCxnSpPr>
            <a:cxnSpLocks/>
          </p:cNvCxnSpPr>
          <p:nvPr/>
        </p:nvCxnSpPr>
        <p:spPr>
          <a:xfrm flipH="1" flipV="1">
            <a:off x="9139665" y="1158621"/>
            <a:ext cx="317670" cy="63405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0FFFAF1-09F4-49F2-A426-0B0783241088}"/>
              </a:ext>
            </a:extLst>
          </p:cNvPr>
          <p:cNvSpPr txBox="1"/>
          <p:nvPr/>
        </p:nvSpPr>
        <p:spPr>
          <a:xfrm>
            <a:off x="8584077" y="924057"/>
            <a:ext cx="876301"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Flash Index</a:t>
            </a:r>
          </a:p>
        </p:txBody>
      </p:sp>
      <p:sp>
        <p:nvSpPr>
          <p:cNvPr id="62" name="TextBox 61">
            <a:extLst>
              <a:ext uri="{FF2B5EF4-FFF2-40B4-BE49-F238E27FC236}">
                <a16:creationId xmlns:a16="http://schemas.microsoft.com/office/drawing/2014/main" id="{E7AF790A-6E84-4BB7-9AF4-B2A5D172AB94}"/>
              </a:ext>
            </a:extLst>
          </p:cNvPr>
          <p:cNvSpPr txBox="1"/>
          <p:nvPr/>
        </p:nvSpPr>
        <p:spPr>
          <a:xfrm>
            <a:off x="10108103" y="1102606"/>
            <a:ext cx="1276091"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Conductivity</a:t>
            </a:r>
          </a:p>
          <a:p>
            <a:r>
              <a:rPr lang="en-US" sz="1050" dirty="0">
                <a:latin typeface="Arial" panose="020B0604020202020204" pitchFamily="34" charset="0"/>
                <a:cs typeface="Arial" panose="020B0604020202020204" pitchFamily="34" charset="0"/>
              </a:rPr>
              <a:t>Canopy</a:t>
            </a:r>
          </a:p>
          <a:p>
            <a:r>
              <a:rPr lang="en-US" sz="900" dirty="0">
                <a:latin typeface="Arial" panose="020B0604020202020204" pitchFamily="34" charset="0"/>
                <a:cs typeface="Arial" panose="020B0604020202020204" pitchFamily="34" charset="0"/>
              </a:rPr>
              <a:t>Low Flow Pulse %</a:t>
            </a:r>
          </a:p>
          <a:p>
            <a:r>
              <a:rPr lang="en-US" sz="1050" dirty="0">
                <a:latin typeface="Arial" panose="020B0604020202020204" pitchFamily="34" charset="0"/>
                <a:cs typeface="Arial" panose="020B0604020202020204" pitchFamily="34" charset="0"/>
              </a:rPr>
              <a:t>NH</a:t>
            </a:r>
            <a:r>
              <a:rPr lang="en-US" sz="1050" baseline="-25000" dirty="0">
                <a:latin typeface="Arial" panose="020B0604020202020204" pitchFamily="34" charset="0"/>
                <a:cs typeface="Arial" panose="020B0604020202020204" pitchFamily="34" charset="0"/>
              </a:rPr>
              <a:t>4</a:t>
            </a:r>
            <a:r>
              <a:rPr lang="en-US" sz="1050" baseline="30000" dirty="0">
                <a:latin typeface="Arial" panose="020B0604020202020204" pitchFamily="34" charset="0"/>
                <a:cs typeface="Arial" panose="020B0604020202020204" pitchFamily="34" charset="0"/>
              </a:rPr>
              <a:t>+</a:t>
            </a:r>
          </a:p>
        </p:txBody>
      </p:sp>
      <p:cxnSp>
        <p:nvCxnSpPr>
          <p:cNvPr id="63" name="Straight Arrow Connector 62">
            <a:extLst>
              <a:ext uri="{FF2B5EF4-FFF2-40B4-BE49-F238E27FC236}">
                <a16:creationId xmlns:a16="http://schemas.microsoft.com/office/drawing/2014/main" id="{20A5D945-C3FF-4AAA-922C-472A4654F7EF}"/>
              </a:ext>
            </a:extLst>
          </p:cNvPr>
          <p:cNvCxnSpPr>
            <a:cxnSpLocks/>
          </p:cNvCxnSpPr>
          <p:nvPr/>
        </p:nvCxnSpPr>
        <p:spPr>
          <a:xfrm flipV="1">
            <a:off x="9457335" y="1527751"/>
            <a:ext cx="700256" cy="26345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8872C42-616C-4C30-967E-3E2A0A349550}"/>
              </a:ext>
            </a:extLst>
          </p:cNvPr>
          <p:cNvCxnSpPr>
            <a:cxnSpLocks/>
          </p:cNvCxnSpPr>
          <p:nvPr/>
        </p:nvCxnSpPr>
        <p:spPr>
          <a:xfrm flipV="1">
            <a:off x="9457335" y="1603290"/>
            <a:ext cx="700256" cy="18791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DD07906-195D-4600-85B8-503E795A951A}"/>
              </a:ext>
            </a:extLst>
          </p:cNvPr>
          <p:cNvCxnSpPr>
            <a:cxnSpLocks/>
          </p:cNvCxnSpPr>
          <p:nvPr/>
        </p:nvCxnSpPr>
        <p:spPr>
          <a:xfrm flipV="1">
            <a:off x="9457335" y="1691465"/>
            <a:ext cx="728831" cy="9462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43F60CA-76C4-4555-B8B3-3045C985F543}"/>
              </a:ext>
            </a:extLst>
          </p:cNvPr>
          <p:cNvCxnSpPr>
            <a:cxnSpLocks/>
          </p:cNvCxnSpPr>
          <p:nvPr/>
        </p:nvCxnSpPr>
        <p:spPr>
          <a:xfrm flipV="1">
            <a:off x="9457335" y="1471940"/>
            <a:ext cx="668881" cy="31926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501C544-8770-46AA-A2F5-0AF1C37A07B4}"/>
              </a:ext>
            </a:extLst>
          </p:cNvPr>
          <p:cNvSpPr txBox="1"/>
          <p:nvPr/>
        </p:nvSpPr>
        <p:spPr>
          <a:xfrm rot="20190036">
            <a:off x="8528382" y="1707626"/>
            <a:ext cx="941788"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Precipitation</a:t>
            </a:r>
          </a:p>
        </p:txBody>
      </p:sp>
      <p:sp>
        <p:nvSpPr>
          <p:cNvPr id="68" name="TextBox 67">
            <a:extLst>
              <a:ext uri="{FF2B5EF4-FFF2-40B4-BE49-F238E27FC236}">
                <a16:creationId xmlns:a16="http://schemas.microsoft.com/office/drawing/2014/main" id="{9D9A627B-5325-4C99-878A-F3E5604309C2}"/>
              </a:ext>
            </a:extLst>
          </p:cNvPr>
          <p:cNvSpPr txBox="1"/>
          <p:nvPr/>
        </p:nvSpPr>
        <p:spPr>
          <a:xfrm>
            <a:off x="9512606" y="2413967"/>
            <a:ext cx="1329098" cy="261610"/>
          </a:xfrm>
          <a:prstGeom prst="rect">
            <a:avLst/>
          </a:prstGeom>
          <a:noFill/>
        </p:spPr>
        <p:txBody>
          <a:bodyPr wrap="square" rtlCol="0">
            <a:spAutoFit/>
          </a:bodyPr>
          <a:lstStyle/>
          <a:p>
            <a:r>
              <a:rPr lang="en-US" sz="1050" dirty="0" err="1">
                <a:latin typeface="Arial" panose="020B0604020202020204" pitchFamily="34" charset="0"/>
                <a:cs typeface="Arial" panose="020B0604020202020204" pitchFamily="34" charset="0"/>
              </a:rPr>
              <a:t>Rosgen</a:t>
            </a:r>
            <a:r>
              <a:rPr lang="en-US" sz="1050" dirty="0">
                <a:latin typeface="Arial" panose="020B0604020202020204" pitchFamily="34" charset="0"/>
                <a:cs typeface="Arial" panose="020B0604020202020204" pitchFamily="34" charset="0"/>
              </a:rPr>
              <a:t> Index</a:t>
            </a:r>
          </a:p>
        </p:txBody>
      </p:sp>
      <p:sp>
        <p:nvSpPr>
          <p:cNvPr id="69" name="Oval 68">
            <a:extLst>
              <a:ext uri="{FF2B5EF4-FFF2-40B4-BE49-F238E27FC236}">
                <a16:creationId xmlns:a16="http://schemas.microsoft.com/office/drawing/2014/main" id="{9537BE26-3E0C-4B3F-AFD2-A66BEEC1E37E}"/>
              </a:ext>
            </a:extLst>
          </p:cNvPr>
          <p:cNvSpPr/>
          <p:nvPr/>
        </p:nvSpPr>
        <p:spPr>
          <a:xfrm>
            <a:off x="9087030" y="2440132"/>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5646F79C-A899-4E37-9EBA-C1BB5E07B1F8}"/>
              </a:ext>
            </a:extLst>
          </p:cNvPr>
          <p:cNvSpPr/>
          <p:nvPr/>
        </p:nvSpPr>
        <p:spPr>
          <a:xfrm>
            <a:off x="9715744" y="2357311"/>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91EE4EEF-5A6D-409B-88F7-3EF96B1A8D25}"/>
              </a:ext>
            </a:extLst>
          </p:cNvPr>
          <p:cNvSpPr/>
          <p:nvPr/>
        </p:nvSpPr>
        <p:spPr>
          <a:xfrm>
            <a:off x="9019598" y="2135587"/>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4C9A229B-178A-45DB-8D67-08628FFA30A7}"/>
              </a:ext>
            </a:extLst>
          </p:cNvPr>
          <p:cNvSpPr/>
          <p:nvPr/>
        </p:nvSpPr>
        <p:spPr>
          <a:xfrm>
            <a:off x="8440315" y="2023139"/>
            <a:ext cx="148829" cy="147637"/>
          </a:xfrm>
          <a:prstGeom prst="ellipse">
            <a:avLst/>
          </a:prstGeom>
          <a:solidFill>
            <a:srgbClr val="693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519D4F9E-D887-4C32-9FB7-F2C647254ED3}"/>
              </a:ext>
            </a:extLst>
          </p:cNvPr>
          <p:cNvSpPr/>
          <p:nvPr/>
        </p:nvSpPr>
        <p:spPr>
          <a:xfrm>
            <a:off x="8717148" y="1664957"/>
            <a:ext cx="148829" cy="147637"/>
          </a:xfrm>
          <a:prstGeom prst="ellipse">
            <a:avLst/>
          </a:prstGeom>
          <a:solidFill>
            <a:srgbClr val="6B4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D56F00A3-A591-404B-AFAA-303EC1307001}"/>
              </a:ext>
            </a:extLst>
          </p:cNvPr>
          <p:cNvSpPr/>
          <p:nvPr/>
        </p:nvSpPr>
        <p:spPr>
          <a:xfrm>
            <a:off x="10960457" y="2187781"/>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863593DE-2AD2-45EF-BC1E-5716EDA14027}"/>
              </a:ext>
            </a:extLst>
          </p:cNvPr>
          <p:cNvSpPr/>
          <p:nvPr/>
        </p:nvSpPr>
        <p:spPr>
          <a:xfrm>
            <a:off x="8788959" y="734865"/>
            <a:ext cx="148829" cy="147637"/>
          </a:xfrm>
          <a:prstGeom prst="ellipse">
            <a:avLst/>
          </a:prstGeom>
          <a:solidFill>
            <a:srgbClr val="5F8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8671D5DB-AA9A-44FB-A650-B37817CCF8FC}"/>
              </a:ext>
            </a:extLst>
          </p:cNvPr>
          <p:cNvSpPr/>
          <p:nvPr/>
        </p:nvSpPr>
        <p:spPr>
          <a:xfrm>
            <a:off x="11017277" y="1758157"/>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4C7AD8F2-CBDB-4554-A669-E99231B81C46}"/>
              </a:ext>
            </a:extLst>
          </p:cNvPr>
          <p:cNvSpPr/>
          <p:nvPr/>
        </p:nvSpPr>
        <p:spPr>
          <a:xfrm>
            <a:off x="8847020" y="123274"/>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D232BCBE-0FA0-4446-9785-1C3C72618E08}"/>
              </a:ext>
            </a:extLst>
          </p:cNvPr>
          <p:cNvCxnSpPr>
            <a:cxnSpLocks/>
          </p:cNvCxnSpPr>
          <p:nvPr/>
        </p:nvCxnSpPr>
        <p:spPr>
          <a:xfrm flipH="1">
            <a:off x="8768603" y="1792680"/>
            <a:ext cx="688732" cy="290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71B5BE51-AEE9-4FED-A2D0-3277C9B086CA}"/>
              </a:ext>
            </a:extLst>
          </p:cNvPr>
          <p:cNvSpPr/>
          <p:nvPr/>
        </p:nvSpPr>
        <p:spPr>
          <a:xfrm>
            <a:off x="9123124" y="1821689"/>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B82D427A-B186-454E-90C5-0CDDF28DFFF8}"/>
              </a:ext>
            </a:extLst>
          </p:cNvPr>
          <p:cNvSpPr txBox="1"/>
          <p:nvPr/>
        </p:nvSpPr>
        <p:spPr>
          <a:xfrm>
            <a:off x="0" y="8757"/>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107" name="TextBox 106">
            <a:extLst>
              <a:ext uri="{FF2B5EF4-FFF2-40B4-BE49-F238E27FC236}">
                <a16:creationId xmlns:a16="http://schemas.microsoft.com/office/drawing/2014/main" id="{212F2EF3-1D0E-48D0-B87B-DB40326B6833}"/>
              </a:ext>
            </a:extLst>
          </p:cNvPr>
          <p:cNvSpPr txBox="1"/>
          <p:nvPr/>
        </p:nvSpPr>
        <p:spPr>
          <a:xfrm>
            <a:off x="-1" y="3199610"/>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sp>
        <p:nvSpPr>
          <p:cNvPr id="108" name="TextBox 107">
            <a:extLst>
              <a:ext uri="{FF2B5EF4-FFF2-40B4-BE49-F238E27FC236}">
                <a16:creationId xmlns:a16="http://schemas.microsoft.com/office/drawing/2014/main" id="{E366572D-229E-4EA5-BF4C-C753B2276986}"/>
              </a:ext>
            </a:extLst>
          </p:cNvPr>
          <p:cNvSpPr txBox="1"/>
          <p:nvPr/>
        </p:nvSpPr>
        <p:spPr>
          <a:xfrm>
            <a:off x="3795437" y="43203"/>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a:t>
            </a:r>
          </a:p>
        </p:txBody>
      </p:sp>
      <p:sp>
        <p:nvSpPr>
          <p:cNvPr id="109" name="TextBox 108">
            <a:extLst>
              <a:ext uri="{FF2B5EF4-FFF2-40B4-BE49-F238E27FC236}">
                <a16:creationId xmlns:a16="http://schemas.microsoft.com/office/drawing/2014/main" id="{5D904F4F-75A9-4CCE-8A89-9685489C6514}"/>
              </a:ext>
            </a:extLst>
          </p:cNvPr>
          <p:cNvSpPr txBox="1"/>
          <p:nvPr/>
        </p:nvSpPr>
        <p:spPr>
          <a:xfrm>
            <a:off x="3795319" y="3199610"/>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a:t>
            </a:r>
          </a:p>
        </p:txBody>
      </p:sp>
      <p:sp>
        <p:nvSpPr>
          <p:cNvPr id="110" name="TextBox 109">
            <a:extLst>
              <a:ext uri="{FF2B5EF4-FFF2-40B4-BE49-F238E27FC236}">
                <a16:creationId xmlns:a16="http://schemas.microsoft.com/office/drawing/2014/main" id="{E6215855-16F2-43F2-B548-F773755E9585}"/>
              </a:ext>
            </a:extLst>
          </p:cNvPr>
          <p:cNvSpPr txBox="1"/>
          <p:nvPr/>
        </p:nvSpPr>
        <p:spPr>
          <a:xfrm>
            <a:off x="7590639" y="3151801"/>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f</a:t>
            </a:r>
          </a:p>
        </p:txBody>
      </p:sp>
      <p:sp>
        <p:nvSpPr>
          <p:cNvPr id="111" name="TextBox 110">
            <a:extLst>
              <a:ext uri="{FF2B5EF4-FFF2-40B4-BE49-F238E27FC236}">
                <a16:creationId xmlns:a16="http://schemas.microsoft.com/office/drawing/2014/main" id="{C8733CDA-18EC-4902-BBCE-AF67248491BB}"/>
              </a:ext>
            </a:extLst>
          </p:cNvPr>
          <p:cNvSpPr txBox="1"/>
          <p:nvPr/>
        </p:nvSpPr>
        <p:spPr>
          <a:xfrm>
            <a:off x="7588758" y="43203"/>
            <a:ext cx="62807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218658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36911-AF86-4112-8116-87C1B85EFF69}"/>
              </a:ext>
            </a:extLst>
          </p:cNvPr>
          <p:cNvPicPr>
            <a:picLocks noChangeAspect="1"/>
          </p:cNvPicPr>
          <p:nvPr/>
        </p:nvPicPr>
        <p:blipFill>
          <a:blip r:embed="rId3"/>
          <a:stretch>
            <a:fillRect/>
          </a:stretch>
        </p:blipFill>
        <p:spPr>
          <a:xfrm>
            <a:off x="7220694" y="3406250"/>
            <a:ext cx="758515" cy="2073275"/>
          </a:xfrm>
          <a:prstGeom prst="rect">
            <a:avLst/>
          </a:prstGeom>
        </p:spPr>
      </p:pic>
      <p:pic>
        <p:nvPicPr>
          <p:cNvPr id="7" name="Picture 6">
            <a:extLst>
              <a:ext uri="{FF2B5EF4-FFF2-40B4-BE49-F238E27FC236}">
                <a16:creationId xmlns:a16="http://schemas.microsoft.com/office/drawing/2014/main" id="{632F6E72-AF9D-41F7-9623-84956AC54564}"/>
              </a:ext>
            </a:extLst>
          </p:cNvPr>
          <p:cNvPicPr>
            <a:picLocks noChangeAspect="1"/>
          </p:cNvPicPr>
          <p:nvPr/>
        </p:nvPicPr>
        <p:blipFill>
          <a:blip r:embed="rId4"/>
          <a:stretch>
            <a:fillRect/>
          </a:stretch>
        </p:blipFill>
        <p:spPr>
          <a:xfrm>
            <a:off x="527328" y="345455"/>
            <a:ext cx="6718906" cy="5942499"/>
          </a:xfrm>
          <a:prstGeom prst="rect">
            <a:avLst/>
          </a:prstGeom>
        </p:spPr>
      </p:pic>
      <p:cxnSp>
        <p:nvCxnSpPr>
          <p:cNvPr id="8" name="Straight Arrow Connector 7">
            <a:extLst>
              <a:ext uri="{FF2B5EF4-FFF2-40B4-BE49-F238E27FC236}">
                <a16:creationId xmlns:a16="http://schemas.microsoft.com/office/drawing/2014/main" id="{4B335E71-8341-4727-B835-66F71BC9F839}"/>
              </a:ext>
            </a:extLst>
          </p:cNvPr>
          <p:cNvCxnSpPr>
            <a:cxnSpLocks/>
          </p:cNvCxnSpPr>
          <p:nvPr/>
        </p:nvCxnSpPr>
        <p:spPr>
          <a:xfrm flipV="1">
            <a:off x="2474389" y="4073996"/>
            <a:ext cx="792019" cy="396376"/>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A6FEF88-2871-4967-B25C-CCC40AD1F5D9}"/>
              </a:ext>
            </a:extLst>
          </p:cNvPr>
          <p:cNvSpPr/>
          <p:nvPr/>
        </p:nvSpPr>
        <p:spPr>
          <a:xfrm>
            <a:off x="2000563" y="3444087"/>
            <a:ext cx="148829" cy="147637"/>
          </a:xfrm>
          <a:prstGeom prst="ellipse">
            <a:avLst/>
          </a:prstGeom>
          <a:solidFill>
            <a:srgbClr val="5D8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A69DED6-0991-4348-A6FF-92908CBBFA73}"/>
              </a:ext>
            </a:extLst>
          </p:cNvPr>
          <p:cNvCxnSpPr>
            <a:cxnSpLocks/>
          </p:cNvCxnSpPr>
          <p:nvPr/>
        </p:nvCxnSpPr>
        <p:spPr>
          <a:xfrm flipV="1">
            <a:off x="2474389" y="3677620"/>
            <a:ext cx="426838" cy="79275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981D71-77E5-46B2-91F4-3AE5AEB145E7}"/>
              </a:ext>
            </a:extLst>
          </p:cNvPr>
          <p:cNvCxnSpPr>
            <a:cxnSpLocks/>
          </p:cNvCxnSpPr>
          <p:nvPr/>
        </p:nvCxnSpPr>
        <p:spPr>
          <a:xfrm flipV="1">
            <a:off x="2474389" y="3820495"/>
            <a:ext cx="632355" cy="649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5CBF12-4B6A-407B-ADE4-614FE155FE9D}"/>
              </a:ext>
            </a:extLst>
          </p:cNvPr>
          <p:cNvCxnSpPr>
            <a:cxnSpLocks/>
          </p:cNvCxnSpPr>
          <p:nvPr/>
        </p:nvCxnSpPr>
        <p:spPr>
          <a:xfrm flipH="1">
            <a:off x="2248765" y="4470371"/>
            <a:ext cx="213327" cy="909843"/>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5C9F70-FA6F-41E9-B785-E063E470DE85}"/>
              </a:ext>
            </a:extLst>
          </p:cNvPr>
          <p:cNvCxnSpPr>
            <a:cxnSpLocks/>
          </p:cNvCxnSpPr>
          <p:nvPr/>
        </p:nvCxnSpPr>
        <p:spPr>
          <a:xfrm flipH="1">
            <a:off x="2090653" y="4470371"/>
            <a:ext cx="367111" cy="83828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87F53F-ED48-4A8E-8B31-AB56E4D342CD}"/>
              </a:ext>
            </a:extLst>
          </p:cNvPr>
          <p:cNvCxnSpPr>
            <a:cxnSpLocks/>
          </p:cNvCxnSpPr>
          <p:nvPr/>
        </p:nvCxnSpPr>
        <p:spPr>
          <a:xfrm flipH="1" flipV="1">
            <a:off x="1549471" y="4436049"/>
            <a:ext cx="930750" cy="34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C6F240-6C54-4D7A-BFE3-E31C942DD93C}"/>
              </a:ext>
            </a:extLst>
          </p:cNvPr>
          <p:cNvCxnSpPr>
            <a:cxnSpLocks/>
          </p:cNvCxnSpPr>
          <p:nvPr/>
        </p:nvCxnSpPr>
        <p:spPr>
          <a:xfrm flipV="1">
            <a:off x="2474389" y="4384851"/>
            <a:ext cx="891182" cy="85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A01A01B-A1F7-4B5D-A8FB-EA21AC86FA5C}"/>
              </a:ext>
            </a:extLst>
          </p:cNvPr>
          <p:cNvSpPr txBox="1"/>
          <p:nvPr/>
        </p:nvSpPr>
        <p:spPr>
          <a:xfrm>
            <a:off x="1996694" y="5459597"/>
            <a:ext cx="1011402" cy="261610"/>
          </a:xfrm>
          <a:prstGeom prst="rect">
            <a:avLst/>
          </a:prstGeom>
          <a:noFill/>
        </p:spPr>
        <p:txBody>
          <a:bodyPr wrap="square" rtlCol="0">
            <a:spAutoFit/>
          </a:bodyPr>
          <a:lstStyle/>
          <a:p>
            <a:r>
              <a:rPr lang="en-US" sz="1100" dirty="0" err="1"/>
              <a:t>Rosgen</a:t>
            </a:r>
            <a:r>
              <a:rPr lang="en-US" sz="1100" dirty="0"/>
              <a:t> Index</a:t>
            </a:r>
          </a:p>
        </p:txBody>
      </p:sp>
      <p:sp>
        <p:nvSpPr>
          <p:cNvPr id="18" name="TextBox 17">
            <a:extLst>
              <a:ext uri="{FF2B5EF4-FFF2-40B4-BE49-F238E27FC236}">
                <a16:creationId xmlns:a16="http://schemas.microsoft.com/office/drawing/2014/main" id="{76959FC1-F9E3-4B15-8607-E960EEF764CE}"/>
              </a:ext>
            </a:extLst>
          </p:cNvPr>
          <p:cNvSpPr txBox="1"/>
          <p:nvPr/>
        </p:nvSpPr>
        <p:spPr>
          <a:xfrm>
            <a:off x="1389268" y="5279397"/>
            <a:ext cx="824378" cy="261610"/>
          </a:xfrm>
          <a:prstGeom prst="rect">
            <a:avLst/>
          </a:prstGeom>
          <a:noFill/>
        </p:spPr>
        <p:txBody>
          <a:bodyPr wrap="square" rtlCol="0">
            <a:spAutoFit/>
          </a:bodyPr>
          <a:lstStyle/>
          <a:p>
            <a:r>
              <a:rPr lang="en-US" sz="1100" dirty="0"/>
              <a:t>Flash Index</a:t>
            </a:r>
          </a:p>
        </p:txBody>
      </p:sp>
      <p:sp>
        <p:nvSpPr>
          <p:cNvPr id="19" name="TextBox 18">
            <a:extLst>
              <a:ext uri="{FF2B5EF4-FFF2-40B4-BE49-F238E27FC236}">
                <a16:creationId xmlns:a16="http://schemas.microsoft.com/office/drawing/2014/main" id="{9ADBDB3F-FC2F-4FCA-B996-A0ADD5764F74}"/>
              </a:ext>
            </a:extLst>
          </p:cNvPr>
          <p:cNvSpPr txBox="1"/>
          <p:nvPr/>
        </p:nvSpPr>
        <p:spPr>
          <a:xfrm>
            <a:off x="1281764" y="4182499"/>
            <a:ext cx="1011402" cy="261610"/>
          </a:xfrm>
          <a:prstGeom prst="rect">
            <a:avLst/>
          </a:prstGeom>
          <a:noFill/>
        </p:spPr>
        <p:txBody>
          <a:bodyPr wrap="square" rtlCol="0">
            <a:spAutoFit/>
          </a:bodyPr>
          <a:lstStyle/>
          <a:p>
            <a:r>
              <a:rPr lang="en-US" sz="1100" dirty="0"/>
              <a:t>Precipitation</a:t>
            </a:r>
          </a:p>
        </p:txBody>
      </p:sp>
      <p:sp>
        <p:nvSpPr>
          <p:cNvPr id="20" name="TextBox 19">
            <a:extLst>
              <a:ext uri="{FF2B5EF4-FFF2-40B4-BE49-F238E27FC236}">
                <a16:creationId xmlns:a16="http://schemas.microsoft.com/office/drawing/2014/main" id="{D3422325-EDD7-4FF8-8055-7CFB95C117D1}"/>
              </a:ext>
            </a:extLst>
          </p:cNvPr>
          <p:cNvSpPr txBox="1"/>
          <p:nvPr/>
        </p:nvSpPr>
        <p:spPr>
          <a:xfrm>
            <a:off x="3053399" y="3759033"/>
            <a:ext cx="633378" cy="261610"/>
          </a:xfrm>
          <a:prstGeom prst="rect">
            <a:avLst/>
          </a:prstGeom>
          <a:noFill/>
        </p:spPr>
        <p:txBody>
          <a:bodyPr wrap="square" rtlCol="0">
            <a:spAutoFit/>
          </a:bodyPr>
          <a:lstStyle/>
          <a:p>
            <a:r>
              <a:rPr lang="en-US" sz="1100" dirty="0"/>
              <a:t>Canopy</a:t>
            </a:r>
          </a:p>
        </p:txBody>
      </p:sp>
      <p:sp>
        <p:nvSpPr>
          <p:cNvPr id="21" name="TextBox 20">
            <a:extLst>
              <a:ext uri="{FF2B5EF4-FFF2-40B4-BE49-F238E27FC236}">
                <a16:creationId xmlns:a16="http://schemas.microsoft.com/office/drawing/2014/main" id="{0E924CBD-F759-4B57-8400-AA03E1B50141}"/>
              </a:ext>
            </a:extLst>
          </p:cNvPr>
          <p:cNvSpPr txBox="1"/>
          <p:nvPr/>
        </p:nvSpPr>
        <p:spPr>
          <a:xfrm>
            <a:off x="3213399" y="3954299"/>
            <a:ext cx="633378" cy="261610"/>
          </a:xfrm>
          <a:prstGeom prst="rect">
            <a:avLst/>
          </a:prstGeom>
          <a:noFill/>
        </p:spPr>
        <p:txBody>
          <a:bodyPr wrap="square" rtlCol="0">
            <a:spAutoFit/>
          </a:bodyPr>
          <a:lstStyle/>
          <a:p>
            <a:r>
              <a:rPr lang="en-US" sz="1100" dirty="0"/>
              <a:t>NH</a:t>
            </a:r>
            <a:r>
              <a:rPr lang="en-US" sz="1100" baseline="-25000" dirty="0"/>
              <a:t>4</a:t>
            </a:r>
            <a:r>
              <a:rPr lang="en-US" sz="1100" baseline="30000" dirty="0"/>
              <a:t>+</a:t>
            </a:r>
          </a:p>
        </p:txBody>
      </p:sp>
      <p:sp>
        <p:nvSpPr>
          <p:cNvPr id="22" name="TextBox 21">
            <a:extLst>
              <a:ext uri="{FF2B5EF4-FFF2-40B4-BE49-F238E27FC236}">
                <a16:creationId xmlns:a16="http://schemas.microsoft.com/office/drawing/2014/main" id="{160FFD90-63C6-4551-8EFE-ABB082F1D1FA}"/>
              </a:ext>
            </a:extLst>
          </p:cNvPr>
          <p:cNvSpPr txBox="1"/>
          <p:nvPr/>
        </p:nvSpPr>
        <p:spPr>
          <a:xfrm>
            <a:off x="2516357" y="3408689"/>
            <a:ext cx="1120667" cy="230832"/>
          </a:xfrm>
          <a:prstGeom prst="rect">
            <a:avLst/>
          </a:prstGeom>
          <a:noFill/>
        </p:spPr>
        <p:txBody>
          <a:bodyPr wrap="square" rtlCol="0">
            <a:spAutoFit/>
          </a:bodyPr>
          <a:lstStyle/>
          <a:p>
            <a:r>
              <a:rPr lang="en-US" sz="900" dirty="0"/>
              <a:t>Low Flow Pulse %</a:t>
            </a:r>
            <a:endParaRPr lang="en-US" sz="900" baseline="30000" dirty="0"/>
          </a:p>
        </p:txBody>
      </p:sp>
      <p:sp>
        <p:nvSpPr>
          <p:cNvPr id="23" name="TextBox 22">
            <a:extLst>
              <a:ext uri="{FF2B5EF4-FFF2-40B4-BE49-F238E27FC236}">
                <a16:creationId xmlns:a16="http://schemas.microsoft.com/office/drawing/2014/main" id="{D8A41E6C-C129-4B65-8CF4-88B8EB47DC4C}"/>
              </a:ext>
            </a:extLst>
          </p:cNvPr>
          <p:cNvSpPr txBox="1"/>
          <p:nvPr/>
        </p:nvSpPr>
        <p:spPr>
          <a:xfrm>
            <a:off x="2599338" y="4435743"/>
            <a:ext cx="930750" cy="261610"/>
          </a:xfrm>
          <a:prstGeom prst="rect">
            <a:avLst/>
          </a:prstGeom>
          <a:noFill/>
        </p:spPr>
        <p:txBody>
          <a:bodyPr wrap="square" rtlCol="0">
            <a:spAutoFit/>
          </a:bodyPr>
          <a:lstStyle/>
          <a:p>
            <a:r>
              <a:rPr lang="en-US" sz="1100" dirty="0"/>
              <a:t>Conductivity</a:t>
            </a:r>
            <a:endParaRPr lang="en-US" sz="1100" baseline="30000" dirty="0"/>
          </a:p>
        </p:txBody>
      </p:sp>
      <p:sp>
        <p:nvSpPr>
          <p:cNvPr id="24" name="Oval 23">
            <a:extLst>
              <a:ext uri="{FF2B5EF4-FFF2-40B4-BE49-F238E27FC236}">
                <a16:creationId xmlns:a16="http://schemas.microsoft.com/office/drawing/2014/main" id="{36CC6EA5-A9D8-4A70-8084-F5FCFC5BEEDC}"/>
              </a:ext>
            </a:extLst>
          </p:cNvPr>
          <p:cNvSpPr/>
          <p:nvPr/>
        </p:nvSpPr>
        <p:spPr>
          <a:xfrm>
            <a:off x="2125379" y="3761021"/>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E92CE5-0A3F-47B1-88DE-A4688759F522}"/>
              </a:ext>
            </a:extLst>
          </p:cNvPr>
          <p:cNvSpPr/>
          <p:nvPr/>
        </p:nvSpPr>
        <p:spPr>
          <a:xfrm>
            <a:off x="1358070" y="4596845"/>
            <a:ext cx="148829" cy="147637"/>
          </a:xfrm>
          <a:prstGeom prst="ellipse">
            <a:avLst/>
          </a:prstGeom>
          <a:solidFill>
            <a:srgbClr val="693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CC4FAA-AA23-4567-B8E1-699C1C6952C2}"/>
              </a:ext>
            </a:extLst>
          </p:cNvPr>
          <p:cNvSpPr/>
          <p:nvPr/>
        </p:nvSpPr>
        <p:spPr>
          <a:xfrm>
            <a:off x="1410469" y="4670664"/>
            <a:ext cx="148829" cy="147637"/>
          </a:xfrm>
          <a:prstGeom prst="ellipse">
            <a:avLst/>
          </a:prstGeom>
          <a:solidFill>
            <a:srgbClr val="6C4D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791BFB9-2FCA-48C3-9A6D-7E2415B37810}"/>
              </a:ext>
            </a:extLst>
          </p:cNvPr>
          <p:cNvSpPr/>
          <p:nvPr/>
        </p:nvSpPr>
        <p:spPr>
          <a:xfrm>
            <a:off x="2199793" y="4945104"/>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FA2DE26-F1F5-4096-955F-198327C7263A}"/>
              </a:ext>
            </a:extLst>
          </p:cNvPr>
          <p:cNvSpPr/>
          <p:nvPr/>
        </p:nvSpPr>
        <p:spPr>
          <a:xfrm>
            <a:off x="2586166" y="4871285"/>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3653443-6128-4A00-8729-ECAEE045687E}"/>
              </a:ext>
            </a:extLst>
          </p:cNvPr>
          <p:cNvSpPr/>
          <p:nvPr/>
        </p:nvSpPr>
        <p:spPr>
          <a:xfrm>
            <a:off x="3428402" y="4379391"/>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3937199-64DD-4B10-8027-1A5D9FDC876F}"/>
              </a:ext>
            </a:extLst>
          </p:cNvPr>
          <p:cNvSpPr/>
          <p:nvPr/>
        </p:nvSpPr>
        <p:spPr>
          <a:xfrm>
            <a:off x="3110362" y="3630459"/>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11F60D1-E93B-4421-8025-2B37F629C42D}"/>
              </a:ext>
            </a:extLst>
          </p:cNvPr>
          <p:cNvSpPr/>
          <p:nvPr/>
        </p:nvSpPr>
        <p:spPr>
          <a:xfrm>
            <a:off x="2855594" y="5612759"/>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2306B74-0E0B-46FD-853D-3CF411C905A7}"/>
              </a:ext>
            </a:extLst>
          </p:cNvPr>
          <p:cNvSpPr/>
          <p:nvPr/>
        </p:nvSpPr>
        <p:spPr>
          <a:xfrm>
            <a:off x="2801979" y="3997796"/>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726B543-53E3-4EA4-B9DF-22F03F8B5450}"/>
              </a:ext>
            </a:extLst>
          </p:cNvPr>
          <p:cNvCxnSpPr>
            <a:cxnSpLocks/>
          </p:cNvCxnSpPr>
          <p:nvPr/>
        </p:nvCxnSpPr>
        <p:spPr>
          <a:xfrm flipH="1">
            <a:off x="5299927" y="4492023"/>
            <a:ext cx="502853" cy="315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B9DA749-1880-45DB-AFDF-5EC5300F34E8}"/>
              </a:ext>
            </a:extLst>
          </p:cNvPr>
          <p:cNvSpPr/>
          <p:nvPr/>
        </p:nvSpPr>
        <p:spPr>
          <a:xfrm>
            <a:off x="5343654" y="3445086"/>
            <a:ext cx="148829" cy="147637"/>
          </a:xfrm>
          <a:prstGeom prst="ellipse">
            <a:avLst/>
          </a:prstGeom>
          <a:solidFill>
            <a:srgbClr val="5D8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290EFC2-D104-456D-AE49-E940DB89C7CE}"/>
              </a:ext>
            </a:extLst>
          </p:cNvPr>
          <p:cNvCxnSpPr>
            <a:cxnSpLocks/>
          </p:cNvCxnSpPr>
          <p:nvPr/>
        </p:nvCxnSpPr>
        <p:spPr>
          <a:xfrm flipH="1" flipV="1">
            <a:off x="5313008" y="3930309"/>
            <a:ext cx="489772" cy="5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957892E-0C74-4E3D-A21D-F9164F1B5F41}"/>
              </a:ext>
            </a:extLst>
          </p:cNvPr>
          <p:cNvCxnSpPr>
            <a:cxnSpLocks/>
          </p:cNvCxnSpPr>
          <p:nvPr/>
        </p:nvCxnSpPr>
        <p:spPr>
          <a:xfrm flipH="1" flipV="1">
            <a:off x="5319931" y="4389026"/>
            <a:ext cx="482849" cy="102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DEB8B2B-E3C8-4AAA-A761-CEC7EAEC0D75}"/>
              </a:ext>
            </a:extLst>
          </p:cNvPr>
          <p:cNvCxnSpPr>
            <a:cxnSpLocks/>
          </p:cNvCxnSpPr>
          <p:nvPr/>
        </p:nvCxnSpPr>
        <p:spPr>
          <a:xfrm>
            <a:off x="5790484" y="4492022"/>
            <a:ext cx="192470" cy="608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41F4AA-243B-491B-A870-F061E92C2E99}"/>
              </a:ext>
            </a:extLst>
          </p:cNvPr>
          <p:cNvCxnSpPr>
            <a:cxnSpLocks/>
          </p:cNvCxnSpPr>
          <p:nvPr/>
        </p:nvCxnSpPr>
        <p:spPr>
          <a:xfrm flipH="1">
            <a:off x="5307133" y="4474860"/>
            <a:ext cx="477566" cy="585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2FB76A-87CD-438B-9230-38DDA8B35435}"/>
              </a:ext>
            </a:extLst>
          </p:cNvPr>
          <p:cNvCxnSpPr>
            <a:cxnSpLocks/>
          </p:cNvCxnSpPr>
          <p:nvPr/>
        </p:nvCxnSpPr>
        <p:spPr>
          <a:xfrm flipH="1" flipV="1">
            <a:off x="5209065" y="4464115"/>
            <a:ext cx="599547" cy="27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7F4629-95C6-4C00-8038-39791BA41728}"/>
              </a:ext>
            </a:extLst>
          </p:cNvPr>
          <p:cNvCxnSpPr>
            <a:cxnSpLocks/>
          </p:cNvCxnSpPr>
          <p:nvPr/>
        </p:nvCxnSpPr>
        <p:spPr>
          <a:xfrm>
            <a:off x="5802780" y="4492022"/>
            <a:ext cx="928284" cy="9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B4F00A-517E-402D-B427-F762FFB11BC0}"/>
              </a:ext>
            </a:extLst>
          </p:cNvPr>
          <p:cNvSpPr txBox="1"/>
          <p:nvPr/>
        </p:nvSpPr>
        <p:spPr>
          <a:xfrm>
            <a:off x="5970920" y="5206381"/>
            <a:ext cx="564589" cy="261610"/>
          </a:xfrm>
          <a:prstGeom prst="rect">
            <a:avLst/>
          </a:prstGeom>
          <a:noFill/>
        </p:spPr>
        <p:txBody>
          <a:bodyPr wrap="square" rtlCol="0">
            <a:spAutoFit/>
          </a:bodyPr>
          <a:lstStyle/>
          <a:p>
            <a:r>
              <a:rPr lang="en-US" sz="1100" i="1" dirty="0" err="1"/>
              <a:t>Physa</a:t>
            </a:r>
            <a:endParaRPr lang="en-US" sz="1100" i="1" dirty="0"/>
          </a:p>
        </p:txBody>
      </p:sp>
      <p:sp>
        <p:nvSpPr>
          <p:cNvPr id="43" name="TextBox 42">
            <a:extLst>
              <a:ext uri="{FF2B5EF4-FFF2-40B4-BE49-F238E27FC236}">
                <a16:creationId xmlns:a16="http://schemas.microsoft.com/office/drawing/2014/main" id="{8352692E-E151-4AB0-9067-7E70058AE77C}"/>
              </a:ext>
            </a:extLst>
          </p:cNvPr>
          <p:cNvSpPr txBox="1"/>
          <p:nvPr/>
        </p:nvSpPr>
        <p:spPr>
          <a:xfrm>
            <a:off x="4947455" y="5084023"/>
            <a:ext cx="1090056" cy="246221"/>
          </a:xfrm>
          <a:prstGeom prst="rect">
            <a:avLst/>
          </a:prstGeom>
          <a:noFill/>
        </p:spPr>
        <p:txBody>
          <a:bodyPr wrap="square" rtlCol="0">
            <a:spAutoFit/>
          </a:bodyPr>
          <a:lstStyle/>
          <a:p>
            <a:r>
              <a:rPr lang="en-US" sz="1000" i="1" dirty="0" err="1"/>
              <a:t>Caenis</a:t>
            </a:r>
            <a:endParaRPr lang="en-US" sz="1000" i="1" dirty="0"/>
          </a:p>
        </p:txBody>
      </p:sp>
      <p:sp>
        <p:nvSpPr>
          <p:cNvPr id="44" name="TextBox 43">
            <a:extLst>
              <a:ext uri="{FF2B5EF4-FFF2-40B4-BE49-F238E27FC236}">
                <a16:creationId xmlns:a16="http://schemas.microsoft.com/office/drawing/2014/main" id="{53F0E630-2DD5-4942-9063-9F19115DFEE5}"/>
              </a:ext>
            </a:extLst>
          </p:cNvPr>
          <p:cNvSpPr txBox="1"/>
          <p:nvPr/>
        </p:nvSpPr>
        <p:spPr>
          <a:xfrm>
            <a:off x="4633489" y="4773425"/>
            <a:ext cx="1090056" cy="246221"/>
          </a:xfrm>
          <a:prstGeom prst="rect">
            <a:avLst/>
          </a:prstGeom>
          <a:noFill/>
        </p:spPr>
        <p:txBody>
          <a:bodyPr wrap="square" rtlCol="0">
            <a:spAutoFit/>
          </a:bodyPr>
          <a:lstStyle/>
          <a:p>
            <a:r>
              <a:rPr lang="en-US" sz="1000" i="1" dirty="0" err="1"/>
              <a:t>Plauditus</a:t>
            </a:r>
            <a:endParaRPr lang="en-US" sz="1000" i="1" dirty="0"/>
          </a:p>
        </p:txBody>
      </p:sp>
      <p:sp>
        <p:nvSpPr>
          <p:cNvPr id="46" name="TextBox 45">
            <a:extLst>
              <a:ext uri="{FF2B5EF4-FFF2-40B4-BE49-F238E27FC236}">
                <a16:creationId xmlns:a16="http://schemas.microsoft.com/office/drawing/2014/main" id="{562793D1-FA15-4774-9056-7DDED007BF7B}"/>
              </a:ext>
            </a:extLst>
          </p:cNvPr>
          <p:cNvSpPr txBox="1"/>
          <p:nvPr/>
        </p:nvSpPr>
        <p:spPr>
          <a:xfrm>
            <a:off x="4682046" y="4339032"/>
            <a:ext cx="682634" cy="230832"/>
          </a:xfrm>
          <a:prstGeom prst="rect">
            <a:avLst/>
          </a:prstGeom>
          <a:noFill/>
        </p:spPr>
        <p:txBody>
          <a:bodyPr wrap="square" rtlCol="0">
            <a:spAutoFit/>
          </a:bodyPr>
          <a:lstStyle/>
          <a:p>
            <a:r>
              <a:rPr lang="en-US" sz="900" i="1" dirty="0" err="1"/>
              <a:t>Hyalella</a:t>
            </a:r>
            <a:endParaRPr lang="en-US" sz="900" i="1" baseline="30000" dirty="0"/>
          </a:p>
        </p:txBody>
      </p:sp>
      <p:sp>
        <p:nvSpPr>
          <p:cNvPr id="47" name="TextBox 46">
            <a:extLst>
              <a:ext uri="{FF2B5EF4-FFF2-40B4-BE49-F238E27FC236}">
                <a16:creationId xmlns:a16="http://schemas.microsoft.com/office/drawing/2014/main" id="{D129BCE8-D530-4CB6-836F-50857FBBDC98}"/>
              </a:ext>
            </a:extLst>
          </p:cNvPr>
          <p:cNvSpPr txBox="1"/>
          <p:nvPr/>
        </p:nvSpPr>
        <p:spPr>
          <a:xfrm>
            <a:off x="4697666" y="3562178"/>
            <a:ext cx="1207818" cy="230832"/>
          </a:xfrm>
          <a:prstGeom prst="rect">
            <a:avLst/>
          </a:prstGeom>
          <a:noFill/>
        </p:spPr>
        <p:txBody>
          <a:bodyPr wrap="square" rtlCol="0">
            <a:spAutoFit/>
          </a:bodyPr>
          <a:lstStyle/>
          <a:p>
            <a:r>
              <a:rPr lang="en-US" sz="900" i="1" dirty="0" err="1"/>
              <a:t>Cheumatopsyche</a:t>
            </a:r>
            <a:endParaRPr lang="en-US" sz="900" i="1" baseline="30000" dirty="0"/>
          </a:p>
        </p:txBody>
      </p:sp>
      <p:sp>
        <p:nvSpPr>
          <p:cNvPr id="48" name="TextBox 47">
            <a:extLst>
              <a:ext uri="{FF2B5EF4-FFF2-40B4-BE49-F238E27FC236}">
                <a16:creationId xmlns:a16="http://schemas.microsoft.com/office/drawing/2014/main" id="{1907AE0C-635F-4AC4-852F-D4B972FF8DB1}"/>
              </a:ext>
            </a:extLst>
          </p:cNvPr>
          <p:cNvSpPr txBox="1"/>
          <p:nvPr/>
        </p:nvSpPr>
        <p:spPr>
          <a:xfrm>
            <a:off x="6034665" y="4566548"/>
            <a:ext cx="1003132" cy="261610"/>
          </a:xfrm>
          <a:prstGeom prst="rect">
            <a:avLst/>
          </a:prstGeom>
          <a:noFill/>
        </p:spPr>
        <p:txBody>
          <a:bodyPr wrap="square" rtlCol="0">
            <a:spAutoFit/>
          </a:bodyPr>
          <a:lstStyle/>
          <a:p>
            <a:r>
              <a:rPr lang="en-US" sz="1100" i="1" dirty="0" err="1"/>
              <a:t>Melanoides</a:t>
            </a:r>
            <a:endParaRPr lang="en-US" sz="1100" i="1" baseline="30000" dirty="0"/>
          </a:p>
        </p:txBody>
      </p:sp>
      <p:sp>
        <p:nvSpPr>
          <p:cNvPr id="49" name="Oval 48">
            <a:extLst>
              <a:ext uri="{FF2B5EF4-FFF2-40B4-BE49-F238E27FC236}">
                <a16:creationId xmlns:a16="http://schemas.microsoft.com/office/drawing/2014/main" id="{383C5E34-87C5-46BD-99AE-21631BAD270D}"/>
              </a:ext>
            </a:extLst>
          </p:cNvPr>
          <p:cNvSpPr/>
          <p:nvPr/>
        </p:nvSpPr>
        <p:spPr>
          <a:xfrm>
            <a:off x="5471501" y="3768054"/>
            <a:ext cx="148829" cy="147637"/>
          </a:xfrm>
          <a:prstGeom prst="ellipse">
            <a:avLst/>
          </a:prstGeom>
          <a:solidFill>
            <a:srgbClr val="579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19C1E94-51A0-49C3-8041-8AAC08853EE6}"/>
              </a:ext>
            </a:extLst>
          </p:cNvPr>
          <p:cNvSpPr/>
          <p:nvPr/>
        </p:nvSpPr>
        <p:spPr>
          <a:xfrm>
            <a:off x="4708720" y="4585052"/>
            <a:ext cx="148829" cy="147637"/>
          </a:xfrm>
          <a:prstGeom prst="ellipse">
            <a:avLst/>
          </a:prstGeom>
          <a:solidFill>
            <a:srgbClr val="693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3055DA8-CED8-4CDB-B06E-380C2948FC26}"/>
              </a:ext>
            </a:extLst>
          </p:cNvPr>
          <p:cNvSpPr/>
          <p:nvPr/>
        </p:nvSpPr>
        <p:spPr>
          <a:xfrm>
            <a:off x="4745950" y="4662350"/>
            <a:ext cx="148829" cy="147637"/>
          </a:xfrm>
          <a:prstGeom prst="ellipse">
            <a:avLst/>
          </a:prstGeom>
          <a:solidFill>
            <a:srgbClr val="6C4D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DDEC8EB-1CE6-42CA-910B-CCD6D9BC5F58}"/>
              </a:ext>
            </a:extLst>
          </p:cNvPr>
          <p:cNvSpPr/>
          <p:nvPr/>
        </p:nvSpPr>
        <p:spPr>
          <a:xfrm>
            <a:off x="5551563" y="4946921"/>
            <a:ext cx="148829" cy="147637"/>
          </a:xfrm>
          <a:prstGeom prst="ellipse">
            <a:avLst/>
          </a:prstGeom>
          <a:solidFill>
            <a:srgbClr val="52B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8D3F7F8-0B24-4D99-BAA5-B77818D4796E}"/>
              </a:ext>
            </a:extLst>
          </p:cNvPr>
          <p:cNvSpPr/>
          <p:nvPr/>
        </p:nvSpPr>
        <p:spPr>
          <a:xfrm>
            <a:off x="5944822" y="4874837"/>
            <a:ext cx="148829" cy="147637"/>
          </a:xfrm>
          <a:prstGeom prst="ellipse">
            <a:avLst/>
          </a:prstGeom>
          <a:solidFill>
            <a:srgbClr val="77C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AF5B3DF-B356-4111-8213-97E0F2D47E75}"/>
              </a:ext>
            </a:extLst>
          </p:cNvPr>
          <p:cNvSpPr/>
          <p:nvPr/>
        </p:nvSpPr>
        <p:spPr>
          <a:xfrm>
            <a:off x="6768568" y="4357034"/>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5E9FBA6-FBDB-4F74-8BD6-7096D17E02FD}"/>
              </a:ext>
            </a:extLst>
          </p:cNvPr>
          <p:cNvSpPr/>
          <p:nvPr/>
        </p:nvSpPr>
        <p:spPr>
          <a:xfrm>
            <a:off x="6455383" y="3645610"/>
            <a:ext cx="148829" cy="147637"/>
          </a:xfrm>
          <a:prstGeom prst="ellipse">
            <a:avLst/>
          </a:prstGeom>
          <a:solidFill>
            <a:srgbClr val="FD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52FC907-C1F3-47CC-A255-FF1275E65C07}"/>
              </a:ext>
            </a:extLst>
          </p:cNvPr>
          <p:cNvSpPr/>
          <p:nvPr/>
        </p:nvSpPr>
        <p:spPr>
          <a:xfrm>
            <a:off x="6203247" y="5641576"/>
            <a:ext cx="148829" cy="147637"/>
          </a:xfrm>
          <a:prstGeom prst="ellipse">
            <a:avLst/>
          </a:prstGeom>
          <a:solidFill>
            <a:srgbClr val="95D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C997B7-D3EA-4BE0-98E0-38B3D9B11295}"/>
              </a:ext>
            </a:extLst>
          </p:cNvPr>
          <p:cNvSpPr/>
          <p:nvPr/>
        </p:nvSpPr>
        <p:spPr>
          <a:xfrm>
            <a:off x="6152503" y="3992906"/>
            <a:ext cx="148829" cy="147637"/>
          </a:xfrm>
          <a:prstGeom prst="ellipse">
            <a:avLst/>
          </a:prstGeom>
          <a:solidFill>
            <a:srgbClr val="8D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picture containing sky, animal, banana&#10;&#10;Description automatically generated">
            <a:extLst>
              <a:ext uri="{FF2B5EF4-FFF2-40B4-BE49-F238E27FC236}">
                <a16:creationId xmlns:a16="http://schemas.microsoft.com/office/drawing/2014/main" id="{C30ACB87-DAE5-49EC-B0A1-3D775C8E3AC9}"/>
              </a:ext>
            </a:extLst>
          </p:cNvPr>
          <p:cNvPicPr>
            <a:picLocks noChangeAspect="1"/>
          </p:cNvPicPr>
          <p:nvPr/>
        </p:nvPicPr>
        <p:blipFill rotWithShape="1">
          <a:blip r:embed="rId5">
            <a:clrChange>
              <a:clrFrom>
                <a:srgbClr val="DDDDDD"/>
              </a:clrFrom>
              <a:clrTo>
                <a:srgbClr val="DDDDDD">
                  <a:alpha val="0"/>
                </a:srgbClr>
              </a:clrTo>
            </a:clrChange>
            <a:extLst>
              <a:ext uri="{28A0092B-C50C-407E-A947-70E740481C1C}">
                <a14:useLocalDpi xmlns:a14="http://schemas.microsoft.com/office/drawing/2010/main" val="0"/>
              </a:ext>
            </a:extLst>
          </a:blip>
          <a:srcRect l="13897" t="5224" r="51905" b="15305"/>
          <a:stretch/>
        </p:blipFill>
        <p:spPr>
          <a:xfrm rot="16200000" flipH="1">
            <a:off x="6351124" y="4662573"/>
            <a:ext cx="152283" cy="353893"/>
          </a:xfrm>
          <a:prstGeom prst="rect">
            <a:avLst/>
          </a:prstGeom>
        </p:spPr>
      </p:pic>
      <p:pic>
        <p:nvPicPr>
          <p:cNvPr id="61" name="Picture 60">
            <a:extLst>
              <a:ext uri="{FF2B5EF4-FFF2-40B4-BE49-F238E27FC236}">
                <a16:creationId xmlns:a16="http://schemas.microsoft.com/office/drawing/2014/main" id="{174D1016-F37C-43A9-98C1-BBF0525C25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38" b="90994" l="8305" r="89989">
                        <a14:foregroundMark x1="27076" y1="82453" x2="23663" y2="91149"/>
                        <a14:foregroundMark x1="17975" y1="48913" x2="8305" y2="46894"/>
                      </a14:backgroundRemoval>
                    </a14:imgEffect>
                  </a14:imgLayer>
                </a14:imgProps>
              </a:ext>
            </a:extLst>
          </a:blip>
          <a:stretch>
            <a:fillRect/>
          </a:stretch>
        </p:blipFill>
        <p:spPr>
          <a:xfrm flipH="1">
            <a:off x="6071008" y="5418097"/>
            <a:ext cx="321374" cy="235455"/>
          </a:xfrm>
          <a:prstGeom prst="rect">
            <a:avLst/>
          </a:prstGeom>
        </p:spPr>
      </p:pic>
      <p:pic>
        <p:nvPicPr>
          <p:cNvPr id="62" name="Picture 61">
            <a:extLst>
              <a:ext uri="{FF2B5EF4-FFF2-40B4-BE49-F238E27FC236}">
                <a16:creationId xmlns:a16="http://schemas.microsoft.com/office/drawing/2014/main" id="{FB81888C-2187-47B3-9A70-58B25AB1E556}"/>
              </a:ext>
            </a:extLst>
          </p:cNvPr>
          <p:cNvPicPr>
            <a:picLocks noChangeAspect="1"/>
          </p:cNvPicPr>
          <p:nvPr/>
        </p:nvPicPr>
        <p:blipFill>
          <a:blip r:embed="rId8"/>
          <a:stretch>
            <a:fillRect/>
          </a:stretch>
        </p:blipFill>
        <p:spPr>
          <a:xfrm rot="5400000" flipH="1">
            <a:off x="5098500" y="5190314"/>
            <a:ext cx="203335" cy="391029"/>
          </a:xfrm>
          <a:prstGeom prst="rect">
            <a:avLst/>
          </a:prstGeom>
        </p:spPr>
      </p:pic>
      <p:pic>
        <p:nvPicPr>
          <p:cNvPr id="63" name="Picture 62">
            <a:extLst>
              <a:ext uri="{FF2B5EF4-FFF2-40B4-BE49-F238E27FC236}">
                <a16:creationId xmlns:a16="http://schemas.microsoft.com/office/drawing/2014/main" id="{982054AC-5504-44CC-A5B4-6CE71E6D3B9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680" y1="67031" x2="49023" y2="72240"/>
                        <a14:foregroundMark x1="41797" y1="71667" x2="41680" y2="76094"/>
                      </a14:backgroundRemoval>
                    </a14:imgEffect>
                  </a14:imgLayer>
                </a14:imgProps>
              </a:ext>
            </a:extLst>
          </a:blip>
          <a:stretch>
            <a:fillRect/>
          </a:stretch>
        </p:blipFill>
        <p:spPr>
          <a:xfrm rot="1541757">
            <a:off x="4749695" y="4914582"/>
            <a:ext cx="404034" cy="303026"/>
          </a:xfrm>
          <a:prstGeom prst="rect">
            <a:avLst/>
          </a:prstGeom>
        </p:spPr>
      </p:pic>
      <p:pic>
        <p:nvPicPr>
          <p:cNvPr id="64" name="Picture 63">
            <a:extLst>
              <a:ext uri="{FF2B5EF4-FFF2-40B4-BE49-F238E27FC236}">
                <a16:creationId xmlns:a16="http://schemas.microsoft.com/office/drawing/2014/main" id="{8195AEBB-9674-4BF3-8E52-D837169094E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037" b="89893" l="10000" r="90000">
                        <a14:foregroundMark x1="31429" y1="38169" x2="27000" y2="39477"/>
                        <a14:foregroundMark x1="27000" y1="39477" x2="19000" y2="45898"/>
                        <a14:foregroundMark x1="19000" y1="45898" x2="12714" y2="48751"/>
                        <a14:foregroundMark x1="21429" y1="60404" x2="17929" y2="64923"/>
                        <a14:foregroundMark x1="17929" y1="64923" x2="15571" y2="70868"/>
                        <a14:foregroundMark x1="15571" y1="70868" x2="15643" y2="70868"/>
                        <a14:foregroundMark x1="23714" y1="65755" x2="19500" y2="76457"/>
                        <a14:foregroundMark x1="52857" y1="9394" x2="61571" y2="9037"/>
                        <a14:foregroundMark x1="61571" y1="9037" x2="65571" y2="10226"/>
                      </a14:backgroundRemoval>
                    </a14:imgEffect>
                  </a14:imgLayer>
                </a14:imgProps>
              </a:ext>
            </a:extLst>
          </a:blip>
          <a:stretch>
            <a:fillRect/>
          </a:stretch>
        </p:blipFill>
        <p:spPr>
          <a:xfrm flipH="1">
            <a:off x="4899562" y="4517245"/>
            <a:ext cx="326574" cy="196178"/>
          </a:xfrm>
          <a:prstGeom prst="rect">
            <a:avLst/>
          </a:prstGeom>
        </p:spPr>
      </p:pic>
      <p:pic>
        <p:nvPicPr>
          <p:cNvPr id="65" name="Picture 64" descr="A close up of a lobster&#10;&#10;Description automatically generated">
            <a:extLst>
              <a:ext uri="{FF2B5EF4-FFF2-40B4-BE49-F238E27FC236}">
                <a16:creationId xmlns:a16="http://schemas.microsoft.com/office/drawing/2014/main" id="{D56B537E-1130-4C4B-87C8-10DF9B6F46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56210" y="4183995"/>
            <a:ext cx="450143" cy="205031"/>
          </a:xfrm>
          <a:prstGeom prst="rect">
            <a:avLst/>
          </a:prstGeom>
        </p:spPr>
      </p:pic>
      <p:pic>
        <p:nvPicPr>
          <p:cNvPr id="66" name="Picture 65">
            <a:extLst>
              <a:ext uri="{FF2B5EF4-FFF2-40B4-BE49-F238E27FC236}">
                <a16:creationId xmlns:a16="http://schemas.microsoft.com/office/drawing/2014/main" id="{7F30EEEB-4130-40BB-9621-988E75AA4782}"/>
              </a:ext>
            </a:extLst>
          </p:cNvPr>
          <p:cNvPicPr>
            <a:picLocks noChangeAspect="1"/>
          </p:cNvPicPr>
          <p:nvPr/>
        </p:nvPicPr>
        <p:blipFill>
          <a:blip r:embed="rId14"/>
          <a:stretch>
            <a:fillRect/>
          </a:stretch>
        </p:blipFill>
        <p:spPr>
          <a:xfrm flipH="1">
            <a:off x="4950686" y="3749313"/>
            <a:ext cx="310350" cy="224485"/>
          </a:xfrm>
          <a:prstGeom prst="rect">
            <a:avLst/>
          </a:prstGeom>
        </p:spPr>
      </p:pic>
      <p:sp>
        <p:nvSpPr>
          <p:cNvPr id="45" name="TextBox 44">
            <a:extLst>
              <a:ext uri="{FF2B5EF4-FFF2-40B4-BE49-F238E27FC236}">
                <a16:creationId xmlns:a16="http://schemas.microsoft.com/office/drawing/2014/main" id="{72E891FC-FB6C-4FEF-9E4C-E822C87EF163}"/>
              </a:ext>
            </a:extLst>
          </p:cNvPr>
          <p:cNvSpPr txBox="1"/>
          <p:nvPr/>
        </p:nvSpPr>
        <p:spPr>
          <a:xfrm>
            <a:off x="4633489" y="4022336"/>
            <a:ext cx="1228151" cy="230832"/>
          </a:xfrm>
          <a:prstGeom prst="rect">
            <a:avLst/>
          </a:prstGeom>
          <a:noFill/>
        </p:spPr>
        <p:txBody>
          <a:bodyPr wrap="square" rtlCol="0">
            <a:spAutoFit/>
          </a:bodyPr>
          <a:lstStyle/>
          <a:p>
            <a:r>
              <a:rPr lang="en-US" sz="900" i="1" dirty="0" err="1"/>
              <a:t>Palaemonetes</a:t>
            </a:r>
            <a:endParaRPr lang="en-US" sz="900" i="1" dirty="0"/>
          </a:p>
        </p:txBody>
      </p:sp>
      <p:sp>
        <p:nvSpPr>
          <p:cNvPr id="67" name="TextBox 66">
            <a:extLst>
              <a:ext uri="{FF2B5EF4-FFF2-40B4-BE49-F238E27FC236}">
                <a16:creationId xmlns:a16="http://schemas.microsoft.com/office/drawing/2014/main" id="{C1362BC2-3404-4C31-8BF5-4ECB4FCFCCAB}"/>
              </a:ext>
            </a:extLst>
          </p:cNvPr>
          <p:cNvSpPr txBox="1"/>
          <p:nvPr/>
        </p:nvSpPr>
        <p:spPr>
          <a:xfrm>
            <a:off x="5474571" y="5041851"/>
            <a:ext cx="695836" cy="230832"/>
          </a:xfrm>
          <a:prstGeom prst="rect">
            <a:avLst/>
          </a:prstGeom>
          <a:noFill/>
        </p:spPr>
        <p:txBody>
          <a:bodyPr wrap="square" rtlCol="0">
            <a:spAutoFit/>
          </a:bodyPr>
          <a:lstStyle/>
          <a:p>
            <a:pPr algn="ctr"/>
            <a:r>
              <a:rPr lang="en-US" sz="900" i="1" dirty="0" err="1">
                <a:latin typeface="Arial" panose="020B0604020202020204" pitchFamily="34" charset="0"/>
                <a:cs typeface="Arial" panose="020B0604020202020204" pitchFamily="34" charset="0"/>
              </a:rPr>
              <a:t>Hydraena</a:t>
            </a:r>
            <a:endParaRPr lang="en-US" sz="900" i="1" dirty="0">
              <a:latin typeface="Arial" panose="020B0604020202020204" pitchFamily="34" charset="0"/>
              <a:cs typeface="Arial" panose="020B0604020202020204" pitchFamily="34" charset="0"/>
            </a:endParaRPr>
          </a:p>
        </p:txBody>
      </p:sp>
      <p:pic>
        <p:nvPicPr>
          <p:cNvPr id="68" name="Picture 67" descr="A insect on the ground&#10;&#10;Description automatically generated">
            <a:extLst>
              <a:ext uri="{FF2B5EF4-FFF2-40B4-BE49-F238E27FC236}">
                <a16:creationId xmlns:a16="http://schemas.microsoft.com/office/drawing/2014/main" id="{A1B8D44E-744F-43E6-B4FD-A1F001B2EBE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5710787" y="5211370"/>
            <a:ext cx="321373" cy="240402"/>
          </a:xfrm>
          <a:prstGeom prst="rect">
            <a:avLst/>
          </a:prstGeom>
        </p:spPr>
      </p:pic>
      <p:cxnSp>
        <p:nvCxnSpPr>
          <p:cNvPr id="69" name="Straight Arrow Connector 68">
            <a:extLst>
              <a:ext uri="{FF2B5EF4-FFF2-40B4-BE49-F238E27FC236}">
                <a16:creationId xmlns:a16="http://schemas.microsoft.com/office/drawing/2014/main" id="{7EAE5E6A-CFD8-4B0D-B937-4378227258C6}"/>
              </a:ext>
            </a:extLst>
          </p:cNvPr>
          <p:cNvCxnSpPr>
            <a:cxnSpLocks/>
          </p:cNvCxnSpPr>
          <p:nvPr/>
        </p:nvCxnSpPr>
        <p:spPr>
          <a:xfrm>
            <a:off x="5801608" y="4492022"/>
            <a:ext cx="64003" cy="4866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8719E8D-185C-4964-B035-D0BEE7107383}"/>
              </a:ext>
            </a:extLst>
          </p:cNvPr>
          <p:cNvSpPr txBox="1"/>
          <p:nvPr/>
        </p:nvSpPr>
        <p:spPr>
          <a:xfrm>
            <a:off x="8051" y="446987"/>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a</a:t>
            </a:r>
          </a:p>
        </p:txBody>
      </p:sp>
      <p:sp>
        <p:nvSpPr>
          <p:cNvPr id="73" name="TextBox 72">
            <a:extLst>
              <a:ext uri="{FF2B5EF4-FFF2-40B4-BE49-F238E27FC236}">
                <a16:creationId xmlns:a16="http://schemas.microsoft.com/office/drawing/2014/main" id="{178E5E1D-06F5-4E76-953F-FE8B2DAF6786}"/>
              </a:ext>
            </a:extLst>
          </p:cNvPr>
          <p:cNvSpPr txBox="1"/>
          <p:nvPr/>
        </p:nvSpPr>
        <p:spPr>
          <a:xfrm>
            <a:off x="0" y="3384631"/>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a:t>
            </a:r>
          </a:p>
        </p:txBody>
      </p:sp>
      <p:sp>
        <p:nvSpPr>
          <p:cNvPr id="74" name="TextBox 73">
            <a:extLst>
              <a:ext uri="{FF2B5EF4-FFF2-40B4-BE49-F238E27FC236}">
                <a16:creationId xmlns:a16="http://schemas.microsoft.com/office/drawing/2014/main" id="{C484166C-8B58-4DE5-9386-86B024227165}"/>
              </a:ext>
            </a:extLst>
          </p:cNvPr>
          <p:cNvSpPr txBox="1"/>
          <p:nvPr/>
        </p:nvSpPr>
        <p:spPr>
          <a:xfrm>
            <a:off x="3627142" y="345455"/>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a:t>
            </a:r>
          </a:p>
        </p:txBody>
      </p:sp>
      <p:sp>
        <p:nvSpPr>
          <p:cNvPr id="75" name="TextBox 74">
            <a:extLst>
              <a:ext uri="{FF2B5EF4-FFF2-40B4-BE49-F238E27FC236}">
                <a16:creationId xmlns:a16="http://schemas.microsoft.com/office/drawing/2014/main" id="{246792DE-7781-48E9-A8EF-314B5F1ECF61}"/>
              </a:ext>
            </a:extLst>
          </p:cNvPr>
          <p:cNvSpPr txBox="1"/>
          <p:nvPr/>
        </p:nvSpPr>
        <p:spPr>
          <a:xfrm>
            <a:off x="3627142" y="3395988"/>
            <a:ext cx="1038554"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175650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FCD9957-3F1C-454E-8D30-18A08F9F7A65}"/>
              </a:ext>
            </a:extLst>
          </p:cNvPr>
          <p:cNvGraphicFramePr>
            <a:graphicFrameLocks noGrp="1"/>
          </p:cNvGraphicFramePr>
          <p:nvPr>
            <p:extLst>
              <p:ext uri="{D42A27DB-BD31-4B8C-83A1-F6EECF244321}">
                <p14:modId xmlns:p14="http://schemas.microsoft.com/office/powerpoint/2010/main" val="1710329985"/>
              </p:ext>
            </p:extLst>
          </p:nvPr>
        </p:nvGraphicFramePr>
        <p:xfrm>
          <a:off x="3441700" y="2198370"/>
          <a:ext cx="5270500" cy="2461260"/>
        </p:xfrm>
        <a:graphic>
          <a:graphicData uri="http://schemas.openxmlformats.org/drawingml/2006/table">
            <a:tbl>
              <a:tblPr firstRow="1" bandRow="1">
                <a:tableStyleId>{C083E6E3-FA7D-4D7B-A595-EF9225AFEA82}</a:tableStyleId>
              </a:tblPr>
              <a:tblGrid>
                <a:gridCol w="2870200">
                  <a:extLst>
                    <a:ext uri="{9D8B030D-6E8A-4147-A177-3AD203B41FA5}">
                      <a16:colId xmlns:a16="http://schemas.microsoft.com/office/drawing/2014/main" val="2544227956"/>
                    </a:ext>
                  </a:extLst>
                </a:gridCol>
                <a:gridCol w="1003066">
                  <a:extLst>
                    <a:ext uri="{9D8B030D-6E8A-4147-A177-3AD203B41FA5}">
                      <a16:colId xmlns:a16="http://schemas.microsoft.com/office/drawing/2014/main" val="3350896857"/>
                    </a:ext>
                  </a:extLst>
                </a:gridCol>
                <a:gridCol w="1397234">
                  <a:extLst>
                    <a:ext uri="{9D8B030D-6E8A-4147-A177-3AD203B41FA5}">
                      <a16:colId xmlns:a16="http://schemas.microsoft.com/office/drawing/2014/main" val="511788474"/>
                    </a:ext>
                  </a:extLst>
                </a:gridCol>
              </a:tblGrid>
              <a:tr h="200025">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Environmental Feature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Mean</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Interquartile</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 Range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79325745"/>
                  </a:ext>
                </a:extLst>
              </a:tr>
              <a:tr h="190500">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Precipitaiton</a:t>
                      </a:r>
                      <a:r>
                        <a:rPr lang="en-US" sz="1200" b="0" u="none" strike="noStrike" dirty="0">
                          <a:solidFill>
                            <a:srgbClr val="000000"/>
                          </a:solidFill>
                          <a:effectLst/>
                          <a:latin typeface="Arial" panose="020B0604020202020204" pitchFamily="34" charset="0"/>
                          <a:cs typeface="Arial" panose="020B0604020202020204" pitchFamily="34" charset="0"/>
                        </a:rPr>
                        <a:t> (cm/</a:t>
                      </a:r>
                      <a:r>
                        <a:rPr lang="en-US" sz="1200" b="0" u="none" strike="noStrike" dirty="0" err="1">
                          <a:solidFill>
                            <a:srgbClr val="000000"/>
                          </a:solidFill>
                          <a:effectLst/>
                          <a:latin typeface="Arial" panose="020B0604020202020204" pitchFamily="34" charset="0"/>
                          <a:cs typeface="Arial" panose="020B0604020202020204" pitchFamily="34" charset="0"/>
                        </a:rPr>
                        <a:t>yr</a:t>
                      </a:r>
                      <a:r>
                        <a:rPr lang="en-US" sz="1200" b="0" u="none" strike="noStrike"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92.5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71561596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Mean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8691022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Minimum Air Temperature (°C)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01628159"/>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Maximum Air Temperature (°C)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27.5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390792723"/>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Elevation (m)</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32.0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22536192"/>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Basin Slope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52426689"/>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Human Development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5.8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232207788"/>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Planted Cropland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41.8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530716494"/>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Clay Content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394249313"/>
                  </a:ext>
                </a:extLst>
              </a:tr>
              <a:tr h="190500">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Average Silt Content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16971942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Average Sand Content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609939124"/>
                  </a:ext>
                </a:extLst>
              </a:tr>
            </a:tbl>
          </a:graphicData>
        </a:graphic>
      </p:graphicFrame>
    </p:spTree>
    <p:extLst>
      <p:ext uri="{BB962C8B-B14F-4D97-AF65-F5344CB8AC3E}">
        <p14:creationId xmlns:p14="http://schemas.microsoft.com/office/powerpoint/2010/main" val="159670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12BC47C-0FA0-4011-97A4-C00ECB53C963}"/>
              </a:ext>
            </a:extLst>
          </p:cNvPr>
          <p:cNvGraphicFramePr>
            <a:graphicFrameLocks noGrp="1"/>
          </p:cNvGraphicFramePr>
          <p:nvPr>
            <p:extLst>
              <p:ext uri="{D42A27DB-BD31-4B8C-83A1-F6EECF244321}">
                <p14:modId xmlns:p14="http://schemas.microsoft.com/office/powerpoint/2010/main" val="1001243676"/>
              </p:ext>
            </p:extLst>
          </p:nvPr>
        </p:nvGraphicFramePr>
        <p:xfrm>
          <a:off x="1346200" y="2331720"/>
          <a:ext cx="9296400" cy="2194560"/>
        </p:xfrm>
        <a:graphic>
          <a:graphicData uri="http://schemas.openxmlformats.org/drawingml/2006/table">
            <a:tbl>
              <a:tblPr firstRow="1" bandCol="1">
                <a:tableStyleId>{C083E6E3-FA7D-4D7B-A595-EF9225AFEA82}</a:tableStyleId>
              </a:tblPr>
              <a:tblGrid>
                <a:gridCol w="1112874">
                  <a:extLst>
                    <a:ext uri="{9D8B030D-6E8A-4147-A177-3AD203B41FA5}">
                      <a16:colId xmlns:a16="http://schemas.microsoft.com/office/drawing/2014/main" val="2288231613"/>
                    </a:ext>
                  </a:extLst>
                </a:gridCol>
                <a:gridCol w="836854">
                  <a:extLst>
                    <a:ext uri="{9D8B030D-6E8A-4147-A177-3AD203B41FA5}">
                      <a16:colId xmlns:a16="http://schemas.microsoft.com/office/drawing/2014/main" val="3156738702"/>
                    </a:ext>
                  </a:extLst>
                </a:gridCol>
                <a:gridCol w="1118150">
                  <a:extLst>
                    <a:ext uri="{9D8B030D-6E8A-4147-A177-3AD203B41FA5}">
                      <a16:colId xmlns:a16="http://schemas.microsoft.com/office/drawing/2014/main" val="1606269209"/>
                    </a:ext>
                  </a:extLst>
                </a:gridCol>
                <a:gridCol w="977502">
                  <a:extLst>
                    <a:ext uri="{9D8B030D-6E8A-4147-A177-3AD203B41FA5}">
                      <a16:colId xmlns:a16="http://schemas.microsoft.com/office/drawing/2014/main" val="2861408438"/>
                    </a:ext>
                  </a:extLst>
                </a:gridCol>
                <a:gridCol w="868500">
                  <a:extLst>
                    <a:ext uri="{9D8B030D-6E8A-4147-A177-3AD203B41FA5}">
                      <a16:colId xmlns:a16="http://schemas.microsoft.com/office/drawing/2014/main" val="3231581388"/>
                    </a:ext>
                  </a:extLst>
                </a:gridCol>
                <a:gridCol w="1155068">
                  <a:extLst>
                    <a:ext uri="{9D8B030D-6E8A-4147-A177-3AD203B41FA5}">
                      <a16:colId xmlns:a16="http://schemas.microsoft.com/office/drawing/2014/main" val="1840952634"/>
                    </a:ext>
                  </a:extLst>
                </a:gridCol>
                <a:gridCol w="975744">
                  <a:extLst>
                    <a:ext uri="{9D8B030D-6E8A-4147-A177-3AD203B41FA5}">
                      <a16:colId xmlns:a16="http://schemas.microsoft.com/office/drawing/2014/main" val="1136668047"/>
                    </a:ext>
                  </a:extLst>
                </a:gridCol>
                <a:gridCol w="982776">
                  <a:extLst>
                    <a:ext uri="{9D8B030D-6E8A-4147-A177-3AD203B41FA5}">
                      <a16:colId xmlns:a16="http://schemas.microsoft.com/office/drawing/2014/main" val="214809871"/>
                    </a:ext>
                  </a:extLst>
                </a:gridCol>
                <a:gridCol w="1268932">
                  <a:extLst>
                    <a:ext uri="{9D8B030D-6E8A-4147-A177-3AD203B41FA5}">
                      <a16:colId xmlns:a16="http://schemas.microsoft.com/office/drawing/2014/main" val="251054731"/>
                    </a:ext>
                  </a:extLst>
                </a:gridCol>
              </a:tblGrid>
              <a:tr h="212694">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Site Name</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USGS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Station ID</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Precipitation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(cm/</a:t>
                      </a:r>
                      <a:r>
                        <a:rPr lang="en-US" sz="1200" b="1" u="none" strike="noStrike" dirty="0" err="1">
                          <a:solidFill>
                            <a:srgbClr val="000000"/>
                          </a:solidFill>
                          <a:effectLst/>
                          <a:latin typeface="Arial" panose="020B0604020202020204" pitchFamily="34" charset="0"/>
                          <a:cs typeface="Arial" panose="020B0604020202020204" pitchFamily="34" charset="0"/>
                        </a:rPr>
                        <a:t>yr</a:t>
                      </a:r>
                      <a:r>
                        <a:rPr lang="en-US" sz="1200" b="1" u="none" strike="noStrike" dirty="0">
                          <a:solidFill>
                            <a:srgbClr val="000000"/>
                          </a:solidFill>
                          <a:effectLst/>
                          <a:latin typeface="Arial" panose="020B060402020202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Flash Index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Low Flow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Pulse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err="1">
                          <a:solidFill>
                            <a:srgbClr val="000000"/>
                          </a:solidFill>
                          <a:effectLst/>
                          <a:latin typeface="Arial" panose="020B0604020202020204" pitchFamily="34" charset="0"/>
                          <a:cs typeface="Arial" panose="020B0604020202020204" pitchFamily="34" charset="0"/>
                        </a:rPr>
                        <a:t>Rosgen</a:t>
                      </a:r>
                      <a:r>
                        <a:rPr lang="en-US" sz="1200" b="1" u="none" strike="noStrike" dirty="0">
                          <a:solidFill>
                            <a:srgbClr val="000000"/>
                          </a:solidFill>
                          <a:effectLst/>
                          <a:latin typeface="Arial" panose="020B0604020202020204" pitchFamily="34" charset="0"/>
                          <a:cs typeface="Arial" panose="020B0604020202020204" pitchFamily="34" charset="0"/>
                        </a:rPr>
                        <a:t> Index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Canopy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NH</a:t>
                      </a:r>
                      <a:r>
                        <a:rPr lang="en-US" sz="1200" b="1" u="none" strike="noStrike" baseline="-25000">
                          <a:solidFill>
                            <a:srgbClr val="000000"/>
                          </a:solidFill>
                          <a:effectLst/>
                          <a:latin typeface="Arial" panose="020B0604020202020204" pitchFamily="34" charset="0"/>
                          <a:cs typeface="Arial" panose="020B0604020202020204" pitchFamily="34" charset="0"/>
                        </a:rPr>
                        <a:t>4</a:t>
                      </a:r>
                      <a:r>
                        <a:rPr lang="en-US" sz="1200" b="1" u="none" strike="noStrike" baseline="30000">
                          <a:solidFill>
                            <a:srgbClr val="000000"/>
                          </a:solidFill>
                          <a:effectLst/>
                          <a:latin typeface="Arial" panose="020B0604020202020204" pitchFamily="34" charset="0"/>
                          <a:cs typeface="Arial" panose="020B0604020202020204" pitchFamily="34" charset="0"/>
                        </a:rPr>
                        <a:t>+</a:t>
                      </a:r>
                      <a:r>
                        <a:rPr lang="en-US" sz="1200" b="1" u="none" strike="noStrike">
                          <a:solidFill>
                            <a:srgbClr val="000000"/>
                          </a:solidFill>
                          <a:effectLst/>
                          <a:latin typeface="Arial" panose="020B0604020202020204" pitchFamily="34" charset="0"/>
                          <a:cs typeface="Arial" panose="020B0604020202020204" pitchFamily="34" charset="0"/>
                        </a:rPr>
                        <a:t> (mg/L)</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Conductivity </a:t>
                      </a:r>
                    </a:p>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ln(µS/cm)</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50073153"/>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Aransas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8189700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80.770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1.053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7.664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11.781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58.559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6.835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676740626"/>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Bear Branch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8068390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124.190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0.777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13.146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12.011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44.144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5.426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317560096"/>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Big Creek</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8115000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120.310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0.961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15.631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23.150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0.000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0.118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5.390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020690460"/>
                  </a:ext>
                </a:extLst>
              </a:tr>
              <a:tr h="170155">
                <a:tc>
                  <a:txBody>
                    <a:bodyPr/>
                    <a:lstStyle/>
                    <a:p>
                      <a:pPr algn="ctr" fontAlgn="b"/>
                      <a:r>
                        <a:rPr lang="en-US" sz="1200" b="0" u="none" strike="noStrike" dirty="0" err="1">
                          <a:solidFill>
                            <a:srgbClr val="000000"/>
                          </a:solidFill>
                          <a:effectLst/>
                          <a:latin typeface="Arial" panose="020B0604020202020204" pitchFamily="34" charset="0"/>
                          <a:cs typeface="Arial" panose="020B0604020202020204" pitchFamily="34" charset="0"/>
                        </a:rPr>
                        <a:t>Garcitas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8164600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102.410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4.867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18.161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73.649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0.098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6.249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200487761"/>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Medio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8189300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79.130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0.993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18.405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14.414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0.113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6.748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4116651174"/>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Mission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8189500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85.360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3.357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14.701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68.468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7.163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268733532"/>
                  </a:ext>
                </a:extLst>
              </a:tr>
              <a:tr h="170155">
                <a:tc>
                  <a:txBody>
                    <a:bodyPr/>
                    <a:lstStyle/>
                    <a:p>
                      <a:pPr algn="ctr" fontAlgn="b"/>
                      <a:r>
                        <a:rPr lang="en-US" sz="1200" b="0" u="none" strike="noStrike" dirty="0" err="1">
                          <a:solidFill>
                            <a:srgbClr val="000000"/>
                          </a:solidFill>
                          <a:effectLst/>
                          <a:latin typeface="Arial" panose="020B0604020202020204" pitchFamily="34" charset="0"/>
                          <a:cs typeface="Arial" panose="020B0604020202020204" pitchFamily="34" charset="0"/>
                        </a:rPr>
                        <a:t>Perdido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8177300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92.370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1.339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15.152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6.602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71058441"/>
                  </a:ext>
                </a:extLst>
              </a:tr>
              <a:tr h="170155">
                <a:tc>
                  <a:txBody>
                    <a:bodyPr/>
                    <a:lstStyle/>
                    <a:p>
                      <a:pPr algn="ctr" fontAlgn="b"/>
                      <a:r>
                        <a:rPr lang="en-US" sz="1200" b="0" u="none" strike="noStrike" dirty="0" err="1">
                          <a:solidFill>
                            <a:srgbClr val="000000"/>
                          </a:solidFill>
                          <a:effectLst/>
                          <a:latin typeface="Arial" panose="020B0604020202020204" pitchFamily="34" charset="0"/>
                          <a:cs typeface="Arial" panose="020B0604020202020204" pitchFamily="34" charset="0"/>
                        </a:rPr>
                        <a:t>Placedo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8164800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104.650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0.921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5.482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13.380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29.279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0.088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7.035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664978210"/>
                  </a:ext>
                </a:extLst>
              </a:tr>
              <a:tr h="170155">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San Fernando</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8211900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67.750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0.907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20.306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15.762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89.865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0.298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6.887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850909834"/>
                  </a:ext>
                </a:extLst>
              </a:tr>
              <a:tr h="178663">
                <a:tc>
                  <a:txBody>
                    <a:bodyPr/>
                    <a:lstStyle/>
                    <a:p>
                      <a:pPr algn="ctr" fontAlgn="b"/>
                      <a:r>
                        <a:rPr lang="en-US" sz="1200" b="0" u="none" strike="noStrike" dirty="0" err="1">
                          <a:solidFill>
                            <a:srgbClr val="000000"/>
                          </a:solidFill>
                          <a:effectLst/>
                          <a:latin typeface="Arial" panose="020B0604020202020204" pitchFamily="34" charset="0"/>
                          <a:cs typeface="Arial" panose="020B0604020202020204" pitchFamily="34" charset="0"/>
                        </a:rPr>
                        <a:t>Tranquitas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8212300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67.750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0.781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24.060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17.988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68.769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0.153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9.096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570725676"/>
                  </a:ext>
                </a:extLst>
              </a:tr>
            </a:tbl>
          </a:graphicData>
        </a:graphic>
      </p:graphicFrame>
    </p:spTree>
    <p:extLst>
      <p:ext uri="{BB962C8B-B14F-4D97-AF65-F5344CB8AC3E}">
        <p14:creationId xmlns:p14="http://schemas.microsoft.com/office/powerpoint/2010/main" val="197026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187982-C924-460E-B78B-EAF666192A02}"/>
              </a:ext>
            </a:extLst>
          </p:cNvPr>
          <p:cNvGraphicFramePr>
            <a:graphicFrameLocks noGrp="1"/>
          </p:cNvGraphicFramePr>
          <p:nvPr>
            <p:extLst>
              <p:ext uri="{D42A27DB-BD31-4B8C-83A1-F6EECF244321}">
                <p14:modId xmlns:p14="http://schemas.microsoft.com/office/powerpoint/2010/main" val="643824266"/>
              </p:ext>
            </p:extLst>
          </p:nvPr>
        </p:nvGraphicFramePr>
        <p:xfrm>
          <a:off x="2178050" y="1189484"/>
          <a:ext cx="7835899" cy="4409114"/>
        </p:xfrm>
        <a:graphic>
          <a:graphicData uri="http://schemas.openxmlformats.org/drawingml/2006/table">
            <a:tbl>
              <a:tblPr firstRow="1" bandRow="1">
                <a:tableStyleId>{C083E6E3-FA7D-4D7B-A595-EF9225AFEA82}</a:tableStyleId>
              </a:tblPr>
              <a:tblGrid>
                <a:gridCol w="1899612">
                  <a:extLst>
                    <a:ext uri="{9D8B030D-6E8A-4147-A177-3AD203B41FA5}">
                      <a16:colId xmlns:a16="http://schemas.microsoft.com/office/drawing/2014/main" val="3810305086"/>
                    </a:ext>
                  </a:extLst>
                </a:gridCol>
                <a:gridCol w="1510338">
                  <a:extLst>
                    <a:ext uri="{9D8B030D-6E8A-4147-A177-3AD203B41FA5}">
                      <a16:colId xmlns:a16="http://schemas.microsoft.com/office/drawing/2014/main" val="1660836755"/>
                    </a:ext>
                  </a:extLst>
                </a:gridCol>
                <a:gridCol w="584200">
                  <a:extLst>
                    <a:ext uri="{9D8B030D-6E8A-4147-A177-3AD203B41FA5}">
                      <a16:colId xmlns:a16="http://schemas.microsoft.com/office/drawing/2014/main" val="1413221867"/>
                    </a:ext>
                  </a:extLst>
                </a:gridCol>
                <a:gridCol w="723900">
                  <a:extLst>
                    <a:ext uri="{9D8B030D-6E8A-4147-A177-3AD203B41FA5}">
                      <a16:colId xmlns:a16="http://schemas.microsoft.com/office/drawing/2014/main" val="2998389888"/>
                    </a:ext>
                  </a:extLst>
                </a:gridCol>
                <a:gridCol w="825500">
                  <a:extLst>
                    <a:ext uri="{9D8B030D-6E8A-4147-A177-3AD203B41FA5}">
                      <a16:colId xmlns:a16="http://schemas.microsoft.com/office/drawing/2014/main" val="3400892449"/>
                    </a:ext>
                  </a:extLst>
                </a:gridCol>
                <a:gridCol w="584200">
                  <a:extLst>
                    <a:ext uri="{9D8B030D-6E8A-4147-A177-3AD203B41FA5}">
                      <a16:colId xmlns:a16="http://schemas.microsoft.com/office/drawing/2014/main" val="2202846747"/>
                    </a:ext>
                  </a:extLst>
                </a:gridCol>
                <a:gridCol w="787400">
                  <a:extLst>
                    <a:ext uri="{9D8B030D-6E8A-4147-A177-3AD203B41FA5}">
                      <a16:colId xmlns:a16="http://schemas.microsoft.com/office/drawing/2014/main" val="3798403314"/>
                    </a:ext>
                  </a:extLst>
                </a:gridCol>
                <a:gridCol w="920749">
                  <a:extLst>
                    <a:ext uri="{9D8B030D-6E8A-4147-A177-3AD203B41FA5}">
                      <a16:colId xmlns:a16="http://schemas.microsoft.com/office/drawing/2014/main" val="1204993752"/>
                    </a:ext>
                  </a:extLst>
                </a:gridCol>
              </a:tblGrid>
              <a:tr h="228345">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Response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Input</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Sign</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Slope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R</a:t>
                      </a:r>
                      <a:r>
                        <a:rPr lang="en-US" sz="1200" b="1" u="none" strike="noStrike" baseline="30000">
                          <a:solidFill>
                            <a:srgbClr val="000000"/>
                          </a:solidFill>
                          <a:effectLst/>
                          <a:latin typeface="Arial" panose="020B0604020202020204" pitchFamily="34" charset="0"/>
                          <a:cs typeface="Arial" panose="020B0604020202020204" pitchFamily="34" charset="0"/>
                        </a:rPr>
                        <a:t>2</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F-stat</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1" u="none" strike="noStrike">
                          <a:solidFill>
                            <a:srgbClr val="000000"/>
                          </a:solidFill>
                          <a:effectLst/>
                          <a:latin typeface="Arial" panose="020B0604020202020204" pitchFamily="34" charset="0"/>
                          <a:cs typeface="Arial" panose="020B0604020202020204" pitchFamily="34" charset="0"/>
                        </a:rPr>
                        <a:t>df</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1" u="none" strike="noStrike">
                          <a:solidFill>
                            <a:srgbClr val="000000"/>
                          </a:solidFill>
                          <a:effectLst/>
                          <a:latin typeface="Arial" panose="020B0604020202020204" pitchFamily="34" charset="0"/>
                          <a:cs typeface="Arial" panose="020B0604020202020204" pitchFamily="34" charset="0"/>
                        </a:rPr>
                        <a:t>p-value</a:t>
                      </a:r>
                      <a:endParaRPr lang="en-US" sz="1200" b="1"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2312642925"/>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1.617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0.239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3203649926"/>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0.375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4.796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0.060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2961436494"/>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0.420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0.176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1.712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0.227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407065615"/>
                  </a:ext>
                </a:extLst>
              </a:tr>
              <a:tr h="246612">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0.643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0.414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5.649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0.045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533343123"/>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0.074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0.838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401185798"/>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0.174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0.251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0.630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3253041427"/>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0.309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0.096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0.847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0.384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370713484"/>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0.373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1.291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0.289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021936277"/>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0.984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2121497716"/>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0.081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0.706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0.425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3960311526"/>
                  </a:ext>
                </a:extLst>
              </a:tr>
              <a:tr h="246612">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0.595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0.354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4.383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0.070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4285201930"/>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0.395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0.547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2810478425"/>
                  </a:ext>
                </a:extLst>
              </a:tr>
              <a:tr h="220107">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NH</a:t>
                      </a:r>
                      <a:r>
                        <a:rPr lang="en-US" sz="1200" b="0" u="none" strike="noStrike" baseline="-25000">
                          <a:solidFill>
                            <a:srgbClr val="000000"/>
                          </a:solidFill>
                          <a:effectLst/>
                          <a:latin typeface="Arial" panose="020B0604020202020204" pitchFamily="34" charset="0"/>
                          <a:cs typeface="Arial" panose="020B0604020202020204" pitchFamily="34" charset="0"/>
                        </a:rPr>
                        <a:t>4</a:t>
                      </a:r>
                      <a:r>
                        <a:rPr lang="en-US" sz="1200" b="0" u="none" strike="noStrike" baseline="30000">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ct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0.194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0.038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0.590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2958274441"/>
                  </a:ext>
                </a:extLst>
              </a:tr>
              <a:tr h="203200">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ct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0.994</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675328652"/>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0.483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2.429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0.158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484942468"/>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Conductivity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0.785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0.616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12.817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0.007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318195565"/>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Flash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0.945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999283633"/>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Low Flow Pulse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0.160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0.026</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0.210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0.659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556672157"/>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NH4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0.480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0.230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2.395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0.160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218089877"/>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Rosgen Index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Precipitation</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0.073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0.005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0.042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0.842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753126071"/>
                  </a:ext>
                </a:extLst>
              </a:tr>
              <a:tr h="184503">
                <a:tc>
                  <a:txBody>
                    <a:bodyPr/>
                    <a:lstStyle/>
                    <a:p>
                      <a:pPr algn="l" fontAlgn="b"/>
                      <a:r>
                        <a:rPr lang="en-US" sz="1200" b="0" u="none" strike="noStrike">
                          <a:solidFill>
                            <a:srgbClr val="000000"/>
                          </a:solidFill>
                          <a:effectLst/>
                          <a:latin typeface="Arial" panose="020B0604020202020204" pitchFamily="34" charset="0"/>
                          <a:cs typeface="Arial" panose="020B0604020202020204" pitchFamily="34" charset="0"/>
                        </a:rPr>
                        <a:t>Canopy</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0.301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0.091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0.798</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ctr" rtl="0" fontAlgn="b"/>
                      <a:r>
                        <a:rPr lang="en-US" sz="1200" b="0" u="none" strike="noStrike">
                          <a:solidFill>
                            <a:srgbClr val="000000"/>
                          </a:solidFill>
                          <a:effectLst/>
                          <a:latin typeface="Arial" panose="020B0604020202020204" pitchFamily="34" charset="0"/>
                          <a:cs typeface="Arial" panose="020B0604020202020204" pitchFamily="34" charset="0"/>
                        </a:rPr>
                        <a:t>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134" marR="9134" marT="9134" marB="0" anchor="b"/>
                </a:tc>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0.398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134" marR="9134" marT="9134" marB="0" anchor="b"/>
                </a:tc>
                <a:extLst>
                  <a:ext uri="{0D108BD9-81ED-4DB2-BD59-A6C34878D82A}">
                    <a16:rowId xmlns:a16="http://schemas.microsoft.com/office/drawing/2014/main" val="1881457165"/>
                  </a:ext>
                </a:extLst>
              </a:tr>
            </a:tbl>
          </a:graphicData>
        </a:graphic>
      </p:graphicFrame>
    </p:spTree>
    <p:extLst>
      <p:ext uri="{BB962C8B-B14F-4D97-AF65-F5344CB8AC3E}">
        <p14:creationId xmlns:p14="http://schemas.microsoft.com/office/powerpoint/2010/main" val="331989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F6055506-5363-4391-B43E-6B0ED34E1253}"/>
              </a:ext>
            </a:extLst>
          </p:cNvPr>
          <p:cNvGraphicFramePr>
            <a:graphicFrameLocks noGrp="1"/>
          </p:cNvGraphicFramePr>
          <p:nvPr>
            <p:extLst>
              <p:ext uri="{D42A27DB-BD31-4B8C-83A1-F6EECF244321}">
                <p14:modId xmlns:p14="http://schemas.microsoft.com/office/powerpoint/2010/main" val="4095031712"/>
              </p:ext>
            </p:extLst>
          </p:nvPr>
        </p:nvGraphicFramePr>
        <p:xfrm>
          <a:off x="4839493" y="2119312"/>
          <a:ext cx="3479007" cy="2619375"/>
        </p:xfrm>
        <a:graphic>
          <a:graphicData uri="http://schemas.openxmlformats.org/drawingml/2006/table">
            <a:tbl>
              <a:tblPr firstRow="1" bandRow="1">
                <a:tableStyleId>{C083E6E3-FA7D-4D7B-A595-EF9225AFEA82}</a:tableStyleId>
              </a:tblPr>
              <a:tblGrid>
                <a:gridCol w="1726407">
                  <a:extLst>
                    <a:ext uri="{9D8B030D-6E8A-4147-A177-3AD203B41FA5}">
                      <a16:colId xmlns:a16="http://schemas.microsoft.com/office/drawing/2014/main" val="1710584768"/>
                    </a:ext>
                  </a:extLst>
                </a:gridCol>
                <a:gridCol w="939800">
                  <a:extLst>
                    <a:ext uri="{9D8B030D-6E8A-4147-A177-3AD203B41FA5}">
                      <a16:colId xmlns:a16="http://schemas.microsoft.com/office/drawing/2014/main" val="2893879881"/>
                    </a:ext>
                  </a:extLst>
                </a:gridCol>
                <a:gridCol w="812800">
                  <a:extLst>
                    <a:ext uri="{9D8B030D-6E8A-4147-A177-3AD203B41FA5}">
                      <a16:colId xmlns:a16="http://schemas.microsoft.com/office/drawing/2014/main" val="2538377499"/>
                    </a:ext>
                  </a:extLst>
                </a:gridCol>
              </a:tblGrid>
              <a:tr h="200025">
                <a:tc>
                  <a:txBody>
                    <a:bodyPr/>
                    <a:lstStyle/>
                    <a:p>
                      <a:pPr algn="l" fontAlgn="b"/>
                      <a:r>
                        <a:rPr lang="en-US" sz="1200" b="1" u="none" strike="noStrike" dirty="0">
                          <a:solidFill>
                            <a:srgbClr val="000000"/>
                          </a:solidFill>
                          <a:effectLst/>
                          <a:latin typeface="Arial" panose="020B0604020202020204" pitchFamily="34" charset="0"/>
                          <a:cs typeface="Arial" panose="020B0604020202020204" pitchFamily="34" charset="0"/>
                        </a:rPr>
                        <a:t>Variation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PC1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effectLst/>
                          <a:latin typeface="Arial" panose="020B0604020202020204" pitchFamily="34" charset="0"/>
                          <a:cs typeface="Arial" panose="020B0604020202020204" pitchFamily="34" charset="0"/>
                        </a:rPr>
                        <a:t>PC2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08113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Proportion of Variance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0.432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0.199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29776745"/>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Cumulative Proportion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0.432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0.631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1563199"/>
                  </a:ext>
                </a:extLst>
              </a:tr>
              <a:tr h="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Standard deviation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1.739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1.179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2776183"/>
                  </a:ext>
                </a:extLst>
              </a:tr>
              <a:tr h="190500">
                <a:tc>
                  <a:txBody>
                    <a:bodyPr/>
                    <a:lstStyle/>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33332055"/>
                  </a:ext>
                </a:extLst>
              </a:tr>
              <a:tr h="238125">
                <a:tc>
                  <a:txBody>
                    <a:bodyPr/>
                    <a:lstStyle/>
                    <a:p>
                      <a:pPr algn="l" rtl="0" fontAlgn="b"/>
                      <a:r>
                        <a:rPr lang="en-US" sz="1200" b="1" u="none" strike="noStrike" dirty="0">
                          <a:solidFill>
                            <a:srgbClr val="000000"/>
                          </a:solidFill>
                          <a:effectLst/>
                          <a:latin typeface="Arial" panose="020B0604020202020204" pitchFamily="34" charset="0"/>
                          <a:cs typeface="Arial" panose="020B0604020202020204" pitchFamily="34" charset="0"/>
                        </a:rPr>
                        <a:t>Correlation (R)</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rtl="0" fontAlgn="b"/>
                      <a:r>
                        <a:rPr lang="en-US" sz="1200" b="1" u="none" strike="noStrike" dirty="0">
                          <a:solidFill>
                            <a:srgbClr val="000000"/>
                          </a:solidFill>
                          <a:effectLst/>
                          <a:latin typeface="Arial" panose="020B0604020202020204" pitchFamily="34" charset="0"/>
                          <a:cs typeface="Arial" panose="020B0604020202020204" pitchFamily="34" charset="0"/>
                        </a:rPr>
                        <a:t>PC1</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rtl="0" fontAlgn="b"/>
                      <a:r>
                        <a:rPr lang="en-US" sz="1200" b="1" u="none" strike="noStrike" dirty="0">
                          <a:solidFill>
                            <a:srgbClr val="000000"/>
                          </a:solidFill>
                          <a:effectLst/>
                          <a:latin typeface="Arial" panose="020B0604020202020204" pitchFamily="34" charset="0"/>
                          <a:cs typeface="Arial" panose="020B0604020202020204" pitchFamily="34" charset="0"/>
                        </a:rPr>
                        <a:t>PC2</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2794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Precipitation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-0.698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0.615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5350058"/>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Conductivity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0.663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-0.550</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7798605"/>
                  </a:ext>
                </a:extLst>
              </a:tr>
              <a:tr h="190500">
                <a:tc>
                  <a:txBody>
                    <a:bodyPr/>
                    <a:lstStyle/>
                    <a:p>
                      <a:pPr algn="l" fontAlgn="b"/>
                      <a:r>
                        <a:rPr lang="en-US" sz="1200" b="0" u="none" strike="noStrike" dirty="0" err="1">
                          <a:solidFill>
                            <a:srgbClr val="000000"/>
                          </a:solidFill>
                          <a:effectLst/>
                          <a:latin typeface="Arial" panose="020B0604020202020204" pitchFamily="34" charset="0"/>
                          <a:cs typeface="Arial" panose="020B0604020202020204" pitchFamily="34" charset="0"/>
                        </a:rPr>
                        <a:t>Rosgen</a:t>
                      </a:r>
                      <a:r>
                        <a:rPr lang="en-US" sz="1200" b="0" u="none" strike="noStrike" dirty="0">
                          <a:solidFill>
                            <a:srgbClr val="000000"/>
                          </a:solidFill>
                          <a:effectLst/>
                          <a:latin typeface="Arial" panose="020B0604020202020204" pitchFamily="34" charset="0"/>
                          <a:cs typeface="Arial" panose="020B0604020202020204" pitchFamily="34" charset="0"/>
                        </a:rPr>
                        <a:t>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-0.111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0.411</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603685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Canopy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0.867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0.069</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1981120"/>
                  </a:ext>
                </a:extLst>
              </a:tr>
              <a:tr h="257175">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NH</a:t>
                      </a:r>
                      <a:r>
                        <a:rPr lang="en-US" sz="1200" b="0" u="none" strike="noStrike" baseline="-25000" dirty="0">
                          <a:solidFill>
                            <a:srgbClr val="000000"/>
                          </a:solidFill>
                          <a:effectLst/>
                          <a:latin typeface="Arial" panose="020B0604020202020204" pitchFamily="34" charset="0"/>
                          <a:cs typeface="Arial" panose="020B0604020202020204" pitchFamily="34" charset="0"/>
                        </a:rPr>
                        <a:t>4</a:t>
                      </a:r>
                      <a:r>
                        <a:rPr lang="en-US" sz="1200" b="0" u="none" strike="noStrike" baseline="30000" dirty="0">
                          <a:solidFill>
                            <a:srgbClr val="000000"/>
                          </a:solidFill>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0.792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0.265</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8888357"/>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Flash Index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-0.553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-0.508</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0795176"/>
                  </a:ext>
                </a:extLst>
              </a:tr>
              <a:tr h="190500">
                <a:tc>
                  <a:txBody>
                    <a:bodyPr/>
                    <a:lstStyle/>
                    <a:p>
                      <a:pPr algn="l" fontAlgn="b"/>
                      <a:r>
                        <a:rPr lang="en-US" sz="1200" b="0" u="none" strike="noStrike" dirty="0">
                          <a:solidFill>
                            <a:srgbClr val="000000"/>
                          </a:solidFill>
                          <a:effectLst/>
                          <a:latin typeface="Arial" panose="020B0604020202020204" pitchFamily="34" charset="0"/>
                          <a:cs typeface="Arial" panose="020B0604020202020204" pitchFamily="34" charset="0"/>
                        </a:rPr>
                        <a:t>Low Flow Pulse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a:solidFill>
                            <a:srgbClr val="000000"/>
                          </a:solidFill>
                          <a:effectLst/>
                          <a:latin typeface="Arial" panose="020B0604020202020204" pitchFamily="34" charset="0"/>
                          <a:cs typeface="Arial" panose="020B0604020202020204" pitchFamily="34" charset="0"/>
                        </a:rPr>
                        <a:t>0.633</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latin typeface="Arial" panose="020B0604020202020204" pitchFamily="34" charset="0"/>
                          <a:cs typeface="Arial" panose="020B0604020202020204" pitchFamily="34" charset="0"/>
                        </a:rPr>
                        <a:t>0.456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674899"/>
                  </a:ext>
                </a:extLst>
              </a:tr>
            </a:tbl>
          </a:graphicData>
        </a:graphic>
      </p:graphicFrame>
    </p:spTree>
    <p:extLst>
      <p:ext uri="{BB962C8B-B14F-4D97-AF65-F5344CB8AC3E}">
        <p14:creationId xmlns:p14="http://schemas.microsoft.com/office/powerpoint/2010/main" val="1149349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9690</TotalTime>
  <Words>2469</Words>
  <Application>Microsoft Office PowerPoint</Application>
  <PresentationFormat>Widescreen</PresentationFormat>
  <Paragraphs>995</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Roboto</vt:lpstr>
      <vt:lpstr>Times New Roman</vt:lpstr>
      <vt:lpstr>Office Theme</vt:lpstr>
      <vt:lpstr>Revised Data Analysis Texas Precipitation Gradient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Revised Data Analysis Texas Precipitation Gradient (2017)</dc:title>
  <dc:creator>Sean</dc:creator>
  <cp:lastModifiedBy>Sean</cp:lastModifiedBy>
  <cp:revision>180</cp:revision>
  <dcterms:created xsi:type="dcterms:W3CDTF">2020-12-14T18:50:50Z</dcterms:created>
  <dcterms:modified xsi:type="dcterms:W3CDTF">2021-03-30T20:08:47Z</dcterms:modified>
</cp:coreProperties>
</file>